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 id="2147483825" r:id="rId2"/>
    <p:sldMasterId id="2147483837" r:id="rId3"/>
    <p:sldMasterId id="2147483851" r:id="rId4"/>
    <p:sldMasterId id="2147483863" r:id="rId5"/>
  </p:sldMasterIdLst>
  <p:notesMasterIdLst>
    <p:notesMasterId r:id="rId21"/>
  </p:notesMasterIdLst>
  <p:handoutMasterIdLst>
    <p:handoutMasterId r:id="rId22"/>
  </p:handoutMasterIdLst>
  <p:sldIdLst>
    <p:sldId id="256" r:id="rId6"/>
    <p:sldId id="259" r:id="rId7"/>
    <p:sldId id="272" r:id="rId8"/>
    <p:sldId id="257" r:id="rId9"/>
    <p:sldId id="261" r:id="rId10"/>
    <p:sldId id="262" r:id="rId11"/>
    <p:sldId id="264" r:id="rId12"/>
    <p:sldId id="265" r:id="rId13"/>
    <p:sldId id="266" r:id="rId14"/>
    <p:sldId id="267" r:id="rId15"/>
    <p:sldId id="268" r:id="rId16"/>
    <p:sldId id="269" r:id="rId17"/>
    <p:sldId id="270" r:id="rId18"/>
    <p:sldId id="271" r:id="rId19"/>
    <p:sldId id="25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EE"/>
    <a:srgbClr val="090C11"/>
    <a:srgbClr val="262B2F"/>
    <a:srgbClr val="272B2E"/>
    <a:srgbClr val="0C1117"/>
    <a:srgbClr val="151D28"/>
    <a:srgbClr val="141C27"/>
    <a:srgbClr val="C2041B"/>
    <a:srgbClr val="11355D"/>
    <a:srgbClr val="E2D0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2" autoAdjust="0"/>
    <p:restoredTop sz="94726" autoAdjust="0"/>
  </p:normalViewPr>
  <p:slideViewPr>
    <p:cSldViewPr snapToGrid="0" snapToObjects="1">
      <p:cViewPr varScale="1">
        <p:scale>
          <a:sx n="105" d="100"/>
          <a:sy n="105" d="100"/>
        </p:scale>
        <p:origin x="179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Hawkins" userId="3c20825d-65a5-49cb-868f-85142c0a538f" providerId="ADAL" clId="{B2729C93-6BA5-4EF4-8C5D-A4D3E96529A2}"/>
    <pc:docChg chg="modSld">
      <pc:chgData name="Tony Hawkins" userId="3c20825d-65a5-49cb-868f-85142c0a538f" providerId="ADAL" clId="{B2729C93-6BA5-4EF4-8C5D-A4D3E96529A2}" dt="2024-07-11T11:02:03.953" v="16"/>
      <pc:docMkLst>
        <pc:docMk/>
      </pc:docMkLst>
      <pc:sldChg chg="modSp mod">
        <pc:chgData name="Tony Hawkins" userId="3c20825d-65a5-49cb-868f-85142c0a538f" providerId="ADAL" clId="{B2729C93-6BA5-4EF4-8C5D-A4D3E96529A2}" dt="2024-07-11T11:00:30.220" v="6"/>
        <pc:sldMkLst>
          <pc:docMk/>
          <pc:sldMk cId="2313602729" sldId="257"/>
        </pc:sldMkLst>
        <pc:spChg chg="mod">
          <ac:chgData name="Tony Hawkins" userId="3c20825d-65a5-49cb-868f-85142c0a538f" providerId="ADAL" clId="{B2729C93-6BA5-4EF4-8C5D-A4D3E96529A2}" dt="2024-07-11T11:00:30.220" v="6"/>
          <ac:spMkLst>
            <pc:docMk/>
            <pc:sldMk cId="2313602729" sldId="257"/>
            <ac:spMk id="6" creationId="{663602BD-C0ED-F345-42D1-8124289C5347}"/>
          </ac:spMkLst>
        </pc:spChg>
      </pc:sldChg>
      <pc:sldChg chg="modSp mod">
        <pc:chgData name="Tony Hawkins" userId="3c20825d-65a5-49cb-868f-85142c0a538f" providerId="ADAL" clId="{B2729C93-6BA5-4EF4-8C5D-A4D3E96529A2}" dt="2024-07-11T10:59:46.180" v="2" actId="20577"/>
        <pc:sldMkLst>
          <pc:docMk/>
          <pc:sldMk cId="3964125783" sldId="259"/>
        </pc:sldMkLst>
        <pc:spChg chg="mod">
          <ac:chgData name="Tony Hawkins" userId="3c20825d-65a5-49cb-868f-85142c0a538f" providerId="ADAL" clId="{B2729C93-6BA5-4EF4-8C5D-A4D3E96529A2}" dt="2024-07-11T10:59:46.180" v="2" actId="20577"/>
          <ac:spMkLst>
            <pc:docMk/>
            <pc:sldMk cId="3964125783" sldId="259"/>
            <ac:spMk id="16" creationId="{00000000-0000-0000-0000-000000000000}"/>
          </ac:spMkLst>
        </pc:spChg>
      </pc:sldChg>
      <pc:sldChg chg="modSp mod">
        <pc:chgData name="Tony Hawkins" userId="3c20825d-65a5-49cb-868f-85142c0a538f" providerId="ADAL" clId="{B2729C93-6BA5-4EF4-8C5D-A4D3E96529A2}" dt="2024-07-11T11:00:42.894" v="7"/>
        <pc:sldMkLst>
          <pc:docMk/>
          <pc:sldMk cId="1724466349" sldId="261"/>
        </pc:sldMkLst>
        <pc:spChg chg="mod">
          <ac:chgData name="Tony Hawkins" userId="3c20825d-65a5-49cb-868f-85142c0a538f" providerId="ADAL" clId="{B2729C93-6BA5-4EF4-8C5D-A4D3E96529A2}" dt="2024-07-11T11:00:42.894" v="7"/>
          <ac:spMkLst>
            <pc:docMk/>
            <pc:sldMk cId="1724466349" sldId="261"/>
            <ac:spMk id="10" creationId="{2C2C4AF1-4005-4260-69B4-D943D62756EA}"/>
          </ac:spMkLst>
        </pc:spChg>
      </pc:sldChg>
      <pc:sldChg chg="modSp mod">
        <pc:chgData name="Tony Hawkins" userId="3c20825d-65a5-49cb-868f-85142c0a538f" providerId="ADAL" clId="{B2729C93-6BA5-4EF4-8C5D-A4D3E96529A2}" dt="2024-07-11T11:00:51.572" v="8"/>
        <pc:sldMkLst>
          <pc:docMk/>
          <pc:sldMk cId="1174593261" sldId="262"/>
        </pc:sldMkLst>
        <pc:spChg chg="mod">
          <ac:chgData name="Tony Hawkins" userId="3c20825d-65a5-49cb-868f-85142c0a538f" providerId="ADAL" clId="{B2729C93-6BA5-4EF4-8C5D-A4D3E96529A2}" dt="2024-07-11T11:00:51.572" v="8"/>
          <ac:spMkLst>
            <pc:docMk/>
            <pc:sldMk cId="1174593261" sldId="262"/>
            <ac:spMk id="11" creationId="{3829BB6F-3075-E2CE-2E1E-434144915916}"/>
          </ac:spMkLst>
        </pc:spChg>
      </pc:sldChg>
      <pc:sldChg chg="modSp mod">
        <pc:chgData name="Tony Hawkins" userId="3c20825d-65a5-49cb-868f-85142c0a538f" providerId="ADAL" clId="{B2729C93-6BA5-4EF4-8C5D-A4D3E96529A2}" dt="2024-07-11T11:01:04.312" v="9"/>
        <pc:sldMkLst>
          <pc:docMk/>
          <pc:sldMk cId="837427845" sldId="264"/>
        </pc:sldMkLst>
        <pc:spChg chg="mod">
          <ac:chgData name="Tony Hawkins" userId="3c20825d-65a5-49cb-868f-85142c0a538f" providerId="ADAL" clId="{B2729C93-6BA5-4EF4-8C5D-A4D3E96529A2}" dt="2024-07-11T11:01:04.312" v="9"/>
          <ac:spMkLst>
            <pc:docMk/>
            <pc:sldMk cId="837427845" sldId="264"/>
            <ac:spMk id="9" creationId="{B50A3836-DB6A-1538-4D31-17718135DFC6}"/>
          </ac:spMkLst>
        </pc:spChg>
      </pc:sldChg>
      <pc:sldChg chg="modSp mod">
        <pc:chgData name="Tony Hawkins" userId="3c20825d-65a5-49cb-868f-85142c0a538f" providerId="ADAL" clId="{B2729C93-6BA5-4EF4-8C5D-A4D3E96529A2}" dt="2024-07-11T11:01:14.532" v="10"/>
        <pc:sldMkLst>
          <pc:docMk/>
          <pc:sldMk cId="3092195621" sldId="265"/>
        </pc:sldMkLst>
        <pc:spChg chg="mod">
          <ac:chgData name="Tony Hawkins" userId="3c20825d-65a5-49cb-868f-85142c0a538f" providerId="ADAL" clId="{B2729C93-6BA5-4EF4-8C5D-A4D3E96529A2}" dt="2024-07-11T11:01:14.532" v="10"/>
          <ac:spMkLst>
            <pc:docMk/>
            <pc:sldMk cId="3092195621" sldId="265"/>
            <ac:spMk id="11" creationId="{5A8CB787-44F4-A425-E3F6-7226E7F700B7}"/>
          </ac:spMkLst>
        </pc:spChg>
      </pc:sldChg>
      <pc:sldChg chg="modSp mod">
        <pc:chgData name="Tony Hawkins" userId="3c20825d-65a5-49cb-868f-85142c0a538f" providerId="ADAL" clId="{B2729C93-6BA5-4EF4-8C5D-A4D3E96529A2}" dt="2024-07-11T11:01:23.286" v="11"/>
        <pc:sldMkLst>
          <pc:docMk/>
          <pc:sldMk cId="2696983340" sldId="266"/>
        </pc:sldMkLst>
        <pc:spChg chg="mod">
          <ac:chgData name="Tony Hawkins" userId="3c20825d-65a5-49cb-868f-85142c0a538f" providerId="ADAL" clId="{B2729C93-6BA5-4EF4-8C5D-A4D3E96529A2}" dt="2024-07-11T11:01:23.286" v="11"/>
          <ac:spMkLst>
            <pc:docMk/>
            <pc:sldMk cId="2696983340" sldId="266"/>
            <ac:spMk id="10" creationId="{32545051-5FE5-FDFD-9A11-C9C359408F53}"/>
          </ac:spMkLst>
        </pc:spChg>
      </pc:sldChg>
      <pc:sldChg chg="modSp mod">
        <pc:chgData name="Tony Hawkins" userId="3c20825d-65a5-49cb-868f-85142c0a538f" providerId="ADAL" clId="{B2729C93-6BA5-4EF4-8C5D-A4D3E96529A2}" dt="2024-07-11T11:01:34.110" v="12"/>
        <pc:sldMkLst>
          <pc:docMk/>
          <pc:sldMk cId="592282291" sldId="267"/>
        </pc:sldMkLst>
        <pc:spChg chg="mod">
          <ac:chgData name="Tony Hawkins" userId="3c20825d-65a5-49cb-868f-85142c0a538f" providerId="ADAL" clId="{B2729C93-6BA5-4EF4-8C5D-A4D3E96529A2}" dt="2024-07-11T11:01:34.110" v="12"/>
          <ac:spMkLst>
            <pc:docMk/>
            <pc:sldMk cId="592282291" sldId="267"/>
            <ac:spMk id="13" creationId="{5BBEA48A-0DF4-CC5D-3CDA-5FF82AC01E79}"/>
          </ac:spMkLst>
        </pc:spChg>
      </pc:sldChg>
      <pc:sldChg chg="modSp mod">
        <pc:chgData name="Tony Hawkins" userId="3c20825d-65a5-49cb-868f-85142c0a538f" providerId="ADAL" clId="{B2729C93-6BA5-4EF4-8C5D-A4D3E96529A2}" dt="2024-07-11T11:01:43.941" v="13"/>
        <pc:sldMkLst>
          <pc:docMk/>
          <pc:sldMk cId="261659314" sldId="268"/>
        </pc:sldMkLst>
        <pc:spChg chg="mod">
          <ac:chgData name="Tony Hawkins" userId="3c20825d-65a5-49cb-868f-85142c0a538f" providerId="ADAL" clId="{B2729C93-6BA5-4EF4-8C5D-A4D3E96529A2}" dt="2024-07-11T11:01:43.941" v="13"/>
          <ac:spMkLst>
            <pc:docMk/>
            <pc:sldMk cId="261659314" sldId="268"/>
            <ac:spMk id="11" creationId="{1B1FC716-5938-EC79-61A0-7C8170B9D6F5}"/>
          </ac:spMkLst>
        </pc:spChg>
      </pc:sldChg>
      <pc:sldChg chg="modSp mod">
        <pc:chgData name="Tony Hawkins" userId="3c20825d-65a5-49cb-868f-85142c0a538f" providerId="ADAL" clId="{B2729C93-6BA5-4EF4-8C5D-A4D3E96529A2}" dt="2024-07-11T11:01:51.718" v="14"/>
        <pc:sldMkLst>
          <pc:docMk/>
          <pc:sldMk cId="3712342717" sldId="269"/>
        </pc:sldMkLst>
        <pc:spChg chg="mod">
          <ac:chgData name="Tony Hawkins" userId="3c20825d-65a5-49cb-868f-85142c0a538f" providerId="ADAL" clId="{B2729C93-6BA5-4EF4-8C5D-A4D3E96529A2}" dt="2024-07-11T11:01:51.718" v="14"/>
          <ac:spMkLst>
            <pc:docMk/>
            <pc:sldMk cId="3712342717" sldId="269"/>
            <ac:spMk id="13" creationId="{DD09D738-33A1-4CC4-76D8-9EFD905F976F}"/>
          </ac:spMkLst>
        </pc:spChg>
      </pc:sldChg>
      <pc:sldChg chg="modSp mod">
        <pc:chgData name="Tony Hawkins" userId="3c20825d-65a5-49cb-868f-85142c0a538f" providerId="ADAL" clId="{B2729C93-6BA5-4EF4-8C5D-A4D3E96529A2}" dt="2024-07-11T11:01:57.350" v="15"/>
        <pc:sldMkLst>
          <pc:docMk/>
          <pc:sldMk cId="1722086162" sldId="270"/>
        </pc:sldMkLst>
        <pc:spChg chg="mod">
          <ac:chgData name="Tony Hawkins" userId="3c20825d-65a5-49cb-868f-85142c0a538f" providerId="ADAL" clId="{B2729C93-6BA5-4EF4-8C5D-A4D3E96529A2}" dt="2024-07-11T11:01:57.350" v="15"/>
          <ac:spMkLst>
            <pc:docMk/>
            <pc:sldMk cId="1722086162" sldId="270"/>
            <ac:spMk id="2" creationId="{A8AF21A9-2928-D22D-61B0-F8425C39E057}"/>
          </ac:spMkLst>
        </pc:spChg>
      </pc:sldChg>
      <pc:sldChg chg="modSp mod">
        <pc:chgData name="Tony Hawkins" userId="3c20825d-65a5-49cb-868f-85142c0a538f" providerId="ADAL" clId="{B2729C93-6BA5-4EF4-8C5D-A4D3E96529A2}" dt="2024-07-11T11:02:03.953" v="16"/>
        <pc:sldMkLst>
          <pc:docMk/>
          <pc:sldMk cId="1378733505" sldId="271"/>
        </pc:sldMkLst>
        <pc:spChg chg="mod">
          <ac:chgData name="Tony Hawkins" userId="3c20825d-65a5-49cb-868f-85142c0a538f" providerId="ADAL" clId="{B2729C93-6BA5-4EF4-8C5D-A4D3E96529A2}" dt="2024-07-11T11:02:03.953" v="16"/>
          <ac:spMkLst>
            <pc:docMk/>
            <pc:sldMk cId="1378733505" sldId="271"/>
            <ac:spMk id="8" creationId="{0E20D622-9422-BCB1-BF55-EB54F50B8812}"/>
          </ac:spMkLst>
        </pc:spChg>
      </pc:sldChg>
      <pc:sldChg chg="modSp mod">
        <pc:chgData name="Tony Hawkins" userId="3c20825d-65a5-49cb-868f-85142c0a538f" providerId="ADAL" clId="{B2729C93-6BA5-4EF4-8C5D-A4D3E96529A2}" dt="2024-07-11T11:00:17.328" v="5" actId="20577"/>
        <pc:sldMkLst>
          <pc:docMk/>
          <pc:sldMk cId="215909897" sldId="272"/>
        </pc:sldMkLst>
        <pc:spChg chg="mod">
          <ac:chgData name="Tony Hawkins" userId="3c20825d-65a5-49cb-868f-85142c0a538f" providerId="ADAL" clId="{B2729C93-6BA5-4EF4-8C5D-A4D3E96529A2}" dt="2024-07-11T11:00:17.328" v="5" actId="20577"/>
          <ac:spMkLst>
            <pc:docMk/>
            <pc:sldMk cId="215909897" sldId="272"/>
            <ac:spMk id="8" creationId="{0360A5A2-5C47-4E4C-F537-F2D2782BFAF5}"/>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6.png"/></Relationships>
</file>

<file path=ppt/diagrams/_rels/data2.xml.rels><?xml version="1.0" encoding="UTF-8" standalone="yes"?>
<Relationships xmlns="http://schemas.openxmlformats.org/package/2006/relationships"><Relationship Id="rId1" Type="http://schemas.openxmlformats.org/officeDocument/2006/relationships/image" Target="../media/image26.png"/></Relationships>
</file>

<file path=ppt/diagrams/_rels/data3.xml.rels><?xml version="1.0" encoding="UTF-8" standalone="yes"?>
<Relationships xmlns="http://schemas.openxmlformats.org/package/2006/relationships"><Relationship Id="rId1" Type="http://schemas.openxmlformats.org/officeDocument/2006/relationships/image" Target="../media/image26.png"/></Relationships>
</file>

<file path=ppt/diagrams/_rels/data4.xml.rels><?xml version="1.0" encoding="UTF-8" standalone="yes"?>
<Relationships xmlns="http://schemas.openxmlformats.org/package/2006/relationships"><Relationship Id="rId1" Type="http://schemas.openxmlformats.org/officeDocument/2006/relationships/image" Target="../media/image26.png"/></Relationships>
</file>

<file path=ppt/diagrams/_rels/data5.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DED83-5028-A94C-B999-45C8CE7D5BA0}" type="doc">
      <dgm:prSet loTypeId="urn:microsoft.com/office/officeart/2005/8/layout/hList7" loCatId="" qsTypeId="urn:microsoft.com/office/officeart/2005/8/quickstyle/simple4" qsCatId="simple" csTypeId="urn:microsoft.com/office/officeart/2005/8/colors/accent1_2" csCatId="accent1" phldr="1"/>
      <dgm:spPr/>
    </dgm:pt>
    <dgm:pt modelId="{EB6FD2A6-C6DC-F449-A6CB-10AAAFA388AA}">
      <dgm:prSet phldrT="[Text]" custT="1"/>
      <dgm:spPr>
        <a:solidFill>
          <a:srgbClr val="15477F"/>
        </a:solidFill>
      </dgm:spPr>
      <dgm:t>
        <a:bodyPr/>
        <a:lstStyle/>
        <a:p>
          <a:r>
            <a:rPr lang="en-GB" sz="1000" b="1" dirty="0">
              <a:solidFill>
                <a:srgbClr val="D3D7EB"/>
              </a:solidFill>
              <a:latin typeface="Arial"/>
              <a:cs typeface="Arial"/>
            </a:rPr>
            <a:t>UK factory for up to 16 layers</a:t>
          </a:r>
          <a:endParaRPr lang="en-US" sz="1000" dirty="0">
            <a:solidFill>
              <a:srgbClr val="D3D7EB"/>
            </a:solidFill>
            <a:latin typeface="Arial"/>
            <a:cs typeface="Arial"/>
          </a:endParaRPr>
        </a:p>
      </dgm:t>
    </dgm:pt>
    <dgm:pt modelId="{5CE71DA6-6B3B-8242-B17E-046D396B7A2D}" type="parTrans" cxnId="{5223FE24-9DF1-3B44-AF3C-E7DB40B3EE6A}">
      <dgm:prSet/>
      <dgm:spPr/>
      <dgm:t>
        <a:bodyPr/>
        <a:lstStyle/>
        <a:p>
          <a:endParaRPr lang="en-US"/>
        </a:p>
      </dgm:t>
    </dgm:pt>
    <dgm:pt modelId="{80C9B8DB-E77D-E142-A623-592BD53E206F}" type="sibTrans" cxnId="{5223FE24-9DF1-3B44-AF3C-E7DB40B3EE6A}">
      <dgm:prSet/>
      <dgm:spPr/>
      <dgm:t>
        <a:bodyPr/>
        <a:lstStyle/>
        <a:p>
          <a:endParaRPr lang="en-US"/>
        </a:p>
      </dgm:t>
    </dgm:pt>
    <dgm:pt modelId="{B50600BF-1ED0-664C-A997-3CDB7BFFE013}">
      <dgm:prSet phldrT="[Text]"/>
      <dgm:spPr>
        <a:solidFill>
          <a:srgbClr val="15477F"/>
        </a:solidFill>
      </dgm:spPr>
      <dgm:t>
        <a:bodyPr/>
        <a:lstStyle/>
        <a:p>
          <a:r>
            <a:rPr lang="en-GB" b="1" dirty="0">
              <a:solidFill>
                <a:srgbClr val="D3D7EB"/>
              </a:solidFill>
              <a:latin typeface="Arial"/>
              <a:cs typeface="Arial"/>
            </a:rPr>
            <a:t>Dedicated to “Lean” manufacturing”</a:t>
          </a:r>
          <a:endParaRPr lang="en-US" b="1" dirty="0">
            <a:solidFill>
              <a:srgbClr val="D3D7EB"/>
            </a:solidFill>
            <a:latin typeface="Arial"/>
            <a:cs typeface="Arial"/>
          </a:endParaRPr>
        </a:p>
      </dgm:t>
    </dgm:pt>
    <dgm:pt modelId="{F65171D9-9552-554F-B2EC-ADE46592D7B5}" type="parTrans" cxnId="{6C9F186F-0A6A-9A4C-830C-DD490F520C9B}">
      <dgm:prSet/>
      <dgm:spPr/>
      <dgm:t>
        <a:bodyPr/>
        <a:lstStyle/>
        <a:p>
          <a:endParaRPr lang="en-US"/>
        </a:p>
      </dgm:t>
    </dgm:pt>
    <dgm:pt modelId="{0EDD64A8-7A48-F24D-903E-9FEA364F41A2}" type="sibTrans" cxnId="{6C9F186F-0A6A-9A4C-830C-DD490F520C9B}">
      <dgm:prSet/>
      <dgm:spPr/>
      <dgm:t>
        <a:bodyPr/>
        <a:lstStyle/>
        <a:p>
          <a:endParaRPr lang="en-US"/>
        </a:p>
      </dgm:t>
    </dgm:pt>
    <dgm:pt modelId="{CF92159F-DCD8-C943-97F6-1ABC6098A98D}">
      <dgm:prSet phldrT="[Text]"/>
      <dgm:spPr>
        <a:solidFill>
          <a:srgbClr val="15477F"/>
        </a:solidFill>
      </dgm:spPr>
      <dgm:t>
        <a:bodyPr/>
        <a:lstStyle/>
        <a:p>
          <a:r>
            <a:rPr lang="en-GB" b="1" dirty="0">
              <a:solidFill>
                <a:srgbClr val="D3D7EB"/>
              </a:solidFill>
              <a:latin typeface="Arial"/>
              <a:cs typeface="Arial"/>
            </a:rPr>
            <a:t>Fast turnaround of prototyping and mass production with IATF 16949, ISO 9001:2015, UL: E53704 (US &amp; Canadian approvals)</a:t>
          </a:r>
          <a:endParaRPr lang="en-US" b="1" dirty="0">
            <a:solidFill>
              <a:srgbClr val="D3D7EB"/>
            </a:solidFill>
            <a:latin typeface="Arial"/>
            <a:cs typeface="Arial"/>
          </a:endParaRPr>
        </a:p>
      </dgm:t>
    </dgm:pt>
    <dgm:pt modelId="{EEF92BA5-C541-A842-93B7-A9AC985D10D4}" type="parTrans" cxnId="{83BFD76A-5F7D-C940-82F8-0315281679B9}">
      <dgm:prSet/>
      <dgm:spPr/>
      <dgm:t>
        <a:bodyPr/>
        <a:lstStyle/>
        <a:p>
          <a:endParaRPr lang="en-US"/>
        </a:p>
      </dgm:t>
    </dgm:pt>
    <dgm:pt modelId="{5115EC36-8549-FC4E-A11A-1B2B8E980E18}" type="sibTrans" cxnId="{83BFD76A-5F7D-C940-82F8-0315281679B9}">
      <dgm:prSet/>
      <dgm:spPr/>
      <dgm:t>
        <a:bodyPr/>
        <a:lstStyle/>
        <a:p>
          <a:endParaRPr lang="en-US"/>
        </a:p>
      </dgm:t>
    </dgm:pt>
    <dgm:pt modelId="{2B817BAD-B0BB-634A-8706-25420A80FE8D}">
      <dgm:prSet/>
      <dgm:spPr>
        <a:solidFill>
          <a:srgbClr val="15477F"/>
        </a:solidFill>
      </dgm:spPr>
      <dgm:t>
        <a:bodyPr/>
        <a:lstStyle/>
        <a:p>
          <a:r>
            <a:rPr lang="en-GB" b="1" dirty="0">
              <a:solidFill>
                <a:srgbClr val="D3D7EB"/>
              </a:solidFill>
              <a:latin typeface="Arial"/>
              <a:cs typeface="Arial"/>
            </a:rPr>
            <a:t>Quality Assurance Dedicated UK and China QA Teams</a:t>
          </a:r>
          <a:endParaRPr lang="en-US" b="1" dirty="0">
            <a:solidFill>
              <a:srgbClr val="D3D7EB"/>
            </a:solidFill>
            <a:latin typeface="Arial"/>
            <a:cs typeface="Arial"/>
          </a:endParaRPr>
        </a:p>
      </dgm:t>
    </dgm:pt>
    <dgm:pt modelId="{542B9EAD-558B-6243-B619-14AC24425108}" type="parTrans" cxnId="{1D105B4D-6B7E-A347-91CB-CE1176D73EA8}">
      <dgm:prSet/>
      <dgm:spPr/>
      <dgm:t>
        <a:bodyPr/>
        <a:lstStyle/>
        <a:p>
          <a:endParaRPr lang="en-US"/>
        </a:p>
      </dgm:t>
    </dgm:pt>
    <dgm:pt modelId="{6492F7BF-ADDD-C44A-BEB8-F65EF3AE88F5}" type="sibTrans" cxnId="{1D105B4D-6B7E-A347-91CB-CE1176D73EA8}">
      <dgm:prSet/>
      <dgm:spPr/>
      <dgm:t>
        <a:bodyPr/>
        <a:lstStyle/>
        <a:p>
          <a:endParaRPr lang="en-US"/>
        </a:p>
      </dgm:t>
    </dgm:pt>
    <dgm:pt modelId="{3933CF58-B8C6-DD4A-91EA-16951FCD13C4}">
      <dgm:prSet/>
      <dgm:spPr>
        <a:solidFill>
          <a:srgbClr val="15477F"/>
        </a:solidFill>
      </dgm:spPr>
      <dgm:t>
        <a:bodyPr/>
        <a:lstStyle/>
        <a:p>
          <a:r>
            <a:rPr lang="en-GB" b="1" dirty="0">
              <a:solidFill>
                <a:srgbClr val="D3D7EB"/>
              </a:solidFill>
              <a:latin typeface="Arial"/>
              <a:cs typeface="Arial"/>
            </a:rPr>
            <a:t>ISO 9001:2015 Certification </a:t>
          </a:r>
          <a:br>
            <a:rPr lang="en-GB" b="1" dirty="0">
              <a:solidFill>
                <a:srgbClr val="D3D7EB"/>
              </a:solidFill>
              <a:latin typeface="Arial"/>
              <a:cs typeface="Arial"/>
            </a:rPr>
          </a:br>
          <a:r>
            <a:rPr lang="en-GB" b="1" dirty="0">
              <a:solidFill>
                <a:srgbClr val="D3D7EB"/>
              </a:solidFill>
              <a:latin typeface="Arial"/>
              <a:cs typeface="Arial"/>
            </a:rPr>
            <a:t>Factory IATF 16949 Certification</a:t>
          </a:r>
          <a:endParaRPr lang="en-US" b="1" dirty="0">
            <a:solidFill>
              <a:srgbClr val="D3D7EB"/>
            </a:solidFill>
            <a:latin typeface="Arial"/>
            <a:cs typeface="Arial"/>
          </a:endParaRPr>
        </a:p>
      </dgm:t>
    </dgm:pt>
    <dgm:pt modelId="{5130FC51-B0B0-1D47-A762-9A9C5550C65C}" type="parTrans" cxnId="{1B7DDCC9-D00B-B24A-94CA-FB6E6DED9954}">
      <dgm:prSet/>
      <dgm:spPr/>
      <dgm:t>
        <a:bodyPr/>
        <a:lstStyle/>
        <a:p>
          <a:endParaRPr lang="en-US"/>
        </a:p>
      </dgm:t>
    </dgm:pt>
    <dgm:pt modelId="{578C7279-9A5B-9A4D-B9DD-EAB4448999C5}" type="sibTrans" cxnId="{1B7DDCC9-D00B-B24A-94CA-FB6E6DED9954}">
      <dgm:prSet/>
      <dgm:spPr/>
      <dgm:t>
        <a:bodyPr/>
        <a:lstStyle/>
        <a:p>
          <a:endParaRPr lang="en-US"/>
        </a:p>
      </dgm:t>
    </dgm:pt>
    <dgm:pt modelId="{42FE73F2-E48C-1C46-9073-C1BA9D2AF84E}">
      <dgm:prSet/>
      <dgm:spPr>
        <a:solidFill>
          <a:srgbClr val="15477F"/>
        </a:solidFill>
      </dgm:spPr>
      <dgm:t>
        <a:bodyPr/>
        <a:lstStyle/>
        <a:p>
          <a:r>
            <a:rPr lang="en-GB" b="1" dirty="0">
              <a:solidFill>
                <a:srgbClr val="D3D7EB"/>
              </a:solidFill>
              <a:latin typeface="Arial"/>
              <a:cs typeface="Arial"/>
            </a:rPr>
            <a:t>AS9100</a:t>
          </a:r>
          <a:endParaRPr lang="en-US" b="1" dirty="0">
            <a:solidFill>
              <a:srgbClr val="D3D7EB"/>
            </a:solidFill>
            <a:latin typeface="Arial"/>
            <a:cs typeface="Arial"/>
          </a:endParaRPr>
        </a:p>
      </dgm:t>
    </dgm:pt>
    <dgm:pt modelId="{85B8D0E5-CFA6-484A-8B95-56590EC1093B}" type="parTrans" cxnId="{079A8A3D-9B02-A14E-BAF8-7EA68CCEA7DB}">
      <dgm:prSet/>
      <dgm:spPr/>
      <dgm:t>
        <a:bodyPr/>
        <a:lstStyle/>
        <a:p>
          <a:endParaRPr lang="en-US"/>
        </a:p>
      </dgm:t>
    </dgm:pt>
    <dgm:pt modelId="{FC1CA13B-CBCF-A243-9743-17E1C397C3C1}" type="sibTrans" cxnId="{079A8A3D-9B02-A14E-BAF8-7EA68CCEA7DB}">
      <dgm:prSet/>
      <dgm:spPr/>
      <dgm:t>
        <a:bodyPr/>
        <a:lstStyle/>
        <a:p>
          <a:endParaRPr lang="en-US"/>
        </a:p>
      </dgm:t>
    </dgm:pt>
    <dgm:pt modelId="{5EF84025-3172-B441-BBC6-BB5238949C38}" type="pres">
      <dgm:prSet presAssocID="{5F0DED83-5028-A94C-B999-45C8CE7D5BA0}" presName="Name0" presStyleCnt="0">
        <dgm:presLayoutVars>
          <dgm:dir/>
          <dgm:resizeHandles val="exact"/>
        </dgm:presLayoutVars>
      </dgm:prSet>
      <dgm:spPr/>
    </dgm:pt>
    <dgm:pt modelId="{B3D38A88-3281-C44C-A753-B68C3808BAFF}" type="pres">
      <dgm:prSet presAssocID="{5F0DED83-5028-A94C-B999-45C8CE7D5BA0}" presName="fgShape" presStyleLbl="fgShp" presStyleIdx="0" presStyleCnt="1" custScaleY="79166" custLinFactNeighborY="-6249"/>
      <dgm:spPr>
        <a:solidFill>
          <a:srgbClr val="D3D7EB"/>
        </a:solidFill>
      </dgm:spPr>
    </dgm:pt>
    <dgm:pt modelId="{A257E624-EED0-1E42-8861-4248CDBB2163}" type="pres">
      <dgm:prSet presAssocID="{5F0DED83-5028-A94C-B999-45C8CE7D5BA0}" presName="linComp" presStyleCnt="0"/>
      <dgm:spPr/>
    </dgm:pt>
    <dgm:pt modelId="{224F9E16-DF5A-944B-8917-13FA8056FBA0}" type="pres">
      <dgm:prSet presAssocID="{EB6FD2A6-C6DC-F449-A6CB-10AAAFA388AA}" presName="compNode" presStyleCnt="0"/>
      <dgm:spPr/>
    </dgm:pt>
    <dgm:pt modelId="{707BD3EB-0554-124B-8221-A93BAEC0B37D}" type="pres">
      <dgm:prSet presAssocID="{EB6FD2A6-C6DC-F449-A6CB-10AAAFA388AA}" presName="bkgdShape" presStyleLbl="node1" presStyleIdx="0" presStyleCnt="6"/>
      <dgm:spPr/>
    </dgm:pt>
    <dgm:pt modelId="{2D2A6ABE-732D-8E47-B4F7-62EF15E82D75}" type="pres">
      <dgm:prSet presAssocID="{EB6FD2A6-C6DC-F449-A6CB-10AAAFA388AA}" presName="nodeTx" presStyleLbl="node1" presStyleIdx="0" presStyleCnt="6">
        <dgm:presLayoutVars>
          <dgm:bulletEnabled val="1"/>
        </dgm:presLayoutVars>
      </dgm:prSet>
      <dgm:spPr/>
    </dgm:pt>
    <dgm:pt modelId="{23C478E2-B494-104C-811A-65AE03080EB5}" type="pres">
      <dgm:prSet presAssocID="{EB6FD2A6-C6DC-F449-A6CB-10AAAFA388AA}" presName="invisiNode" presStyleLbl="node1" presStyleIdx="0" presStyleCnt="6"/>
      <dgm:spPr/>
    </dgm:pt>
    <dgm:pt modelId="{B3FEEBBF-6B6E-A14E-A4B1-BF3A2AF38272}" type="pres">
      <dgm:prSet presAssocID="{EB6FD2A6-C6DC-F449-A6CB-10AAAFA388AA}"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A84C2DF-22BA-B940-9785-70DF9ACCFA7C}" type="pres">
      <dgm:prSet presAssocID="{80C9B8DB-E77D-E142-A623-592BD53E206F}" presName="sibTrans" presStyleLbl="sibTrans2D1" presStyleIdx="0" presStyleCnt="0"/>
      <dgm:spPr/>
    </dgm:pt>
    <dgm:pt modelId="{38065DFC-D85B-4B4D-B3B5-2087923C9863}" type="pres">
      <dgm:prSet presAssocID="{B50600BF-1ED0-664C-A997-3CDB7BFFE013}" presName="compNode" presStyleCnt="0"/>
      <dgm:spPr/>
    </dgm:pt>
    <dgm:pt modelId="{55F506B9-6224-1243-B731-DE627F0ECD44}" type="pres">
      <dgm:prSet presAssocID="{B50600BF-1ED0-664C-A997-3CDB7BFFE013}" presName="bkgdShape" presStyleLbl="node1" presStyleIdx="1" presStyleCnt="6"/>
      <dgm:spPr/>
    </dgm:pt>
    <dgm:pt modelId="{8D85B451-467C-C046-B5D8-F583D1CB4D69}" type="pres">
      <dgm:prSet presAssocID="{B50600BF-1ED0-664C-A997-3CDB7BFFE013}" presName="nodeTx" presStyleLbl="node1" presStyleIdx="1" presStyleCnt="6">
        <dgm:presLayoutVars>
          <dgm:bulletEnabled val="1"/>
        </dgm:presLayoutVars>
      </dgm:prSet>
      <dgm:spPr/>
    </dgm:pt>
    <dgm:pt modelId="{84CD4DA4-976B-EE47-8335-030AF61A7B97}" type="pres">
      <dgm:prSet presAssocID="{B50600BF-1ED0-664C-A997-3CDB7BFFE013}" presName="invisiNode" presStyleLbl="node1" presStyleIdx="1" presStyleCnt="6"/>
      <dgm:spPr/>
    </dgm:pt>
    <dgm:pt modelId="{B873D933-8EA5-584B-B95D-2A251C880323}" type="pres">
      <dgm:prSet presAssocID="{B50600BF-1ED0-664C-A997-3CDB7BFFE013}" presName="imagNode" presStyleLbl="fgImgPlace1" presStyleIdx="1"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98E82BEF-54B0-B143-8BC5-CDFE5FE2EEA4}" type="pres">
      <dgm:prSet presAssocID="{0EDD64A8-7A48-F24D-903E-9FEA364F41A2}" presName="sibTrans" presStyleLbl="sibTrans2D1" presStyleIdx="0" presStyleCnt="0"/>
      <dgm:spPr/>
    </dgm:pt>
    <dgm:pt modelId="{1DAEFCB7-651A-204A-AE96-B46548C963F3}" type="pres">
      <dgm:prSet presAssocID="{CF92159F-DCD8-C943-97F6-1ABC6098A98D}" presName="compNode" presStyleCnt="0"/>
      <dgm:spPr/>
    </dgm:pt>
    <dgm:pt modelId="{7E017511-B647-484D-AC49-E6383C6DB245}" type="pres">
      <dgm:prSet presAssocID="{CF92159F-DCD8-C943-97F6-1ABC6098A98D}" presName="bkgdShape" presStyleLbl="node1" presStyleIdx="2" presStyleCnt="6"/>
      <dgm:spPr/>
    </dgm:pt>
    <dgm:pt modelId="{9DD6059F-6606-8D4F-A99C-32B4D24D43C1}" type="pres">
      <dgm:prSet presAssocID="{CF92159F-DCD8-C943-97F6-1ABC6098A98D}" presName="nodeTx" presStyleLbl="node1" presStyleIdx="2" presStyleCnt="6">
        <dgm:presLayoutVars>
          <dgm:bulletEnabled val="1"/>
        </dgm:presLayoutVars>
      </dgm:prSet>
      <dgm:spPr/>
    </dgm:pt>
    <dgm:pt modelId="{D7BA22A7-0414-7545-AAF7-10F1C6E4B323}" type="pres">
      <dgm:prSet presAssocID="{CF92159F-DCD8-C943-97F6-1ABC6098A98D}" presName="invisiNode" presStyleLbl="node1" presStyleIdx="2" presStyleCnt="6"/>
      <dgm:spPr/>
    </dgm:pt>
    <dgm:pt modelId="{AF33C99C-2736-C048-9C07-54A9D3FC75D3}" type="pres">
      <dgm:prSet presAssocID="{CF92159F-DCD8-C943-97F6-1ABC6098A98D}" presName="imagNode" presStyleLbl="fgImgPlace1" presStyleIdx="2"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654FE88-2A97-524C-ADAA-F22F764CAD5A}" type="pres">
      <dgm:prSet presAssocID="{5115EC36-8549-FC4E-A11A-1B2B8E980E18}" presName="sibTrans" presStyleLbl="sibTrans2D1" presStyleIdx="0" presStyleCnt="0"/>
      <dgm:spPr/>
    </dgm:pt>
    <dgm:pt modelId="{0C59A30E-A588-0445-A0C4-9D5C5884BA31}" type="pres">
      <dgm:prSet presAssocID="{2B817BAD-B0BB-634A-8706-25420A80FE8D}" presName="compNode" presStyleCnt="0"/>
      <dgm:spPr/>
    </dgm:pt>
    <dgm:pt modelId="{E37B9F80-1269-2F40-8A13-EE65015549F5}" type="pres">
      <dgm:prSet presAssocID="{2B817BAD-B0BB-634A-8706-25420A80FE8D}" presName="bkgdShape" presStyleLbl="node1" presStyleIdx="3" presStyleCnt="6"/>
      <dgm:spPr/>
    </dgm:pt>
    <dgm:pt modelId="{0B009F6A-8EC6-A14E-93FE-6EFE6E8DA6D8}" type="pres">
      <dgm:prSet presAssocID="{2B817BAD-B0BB-634A-8706-25420A80FE8D}" presName="nodeTx" presStyleLbl="node1" presStyleIdx="3" presStyleCnt="6">
        <dgm:presLayoutVars>
          <dgm:bulletEnabled val="1"/>
        </dgm:presLayoutVars>
      </dgm:prSet>
      <dgm:spPr/>
    </dgm:pt>
    <dgm:pt modelId="{14F642CD-77BA-0A45-ADDC-A3ABDB1E785D}" type="pres">
      <dgm:prSet presAssocID="{2B817BAD-B0BB-634A-8706-25420A80FE8D}" presName="invisiNode" presStyleLbl="node1" presStyleIdx="3" presStyleCnt="6"/>
      <dgm:spPr/>
    </dgm:pt>
    <dgm:pt modelId="{8B02A479-2410-B447-A661-9651363C0F64}" type="pres">
      <dgm:prSet presAssocID="{2B817BAD-B0BB-634A-8706-25420A80FE8D}" presName="imagNode" presStyleLbl="fgImgPlace1" presStyleIdx="3"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6FECF27-0FBF-4747-813B-4C6DF47CF059}" type="pres">
      <dgm:prSet presAssocID="{6492F7BF-ADDD-C44A-BEB8-F65EF3AE88F5}" presName="sibTrans" presStyleLbl="sibTrans2D1" presStyleIdx="0" presStyleCnt="0"/>
      <dgm:spPr/>
    </dgm:pt>
    <dgm:pt modelId="{C0663AD4-7E4F-C94C-A850-EBC92DFD1FF2}" type="pres">
      <dgm:prSet presAssocID="{3933CF58-B8C6-DD4A-91EA-16951FCD13C4}" presName="compNode" presStyleCnt="0"/>
      <dgm:spPr/>
    </dgm:pt>
    <dgm:pt modelId="{C5150295-57AA-E444-94CE-28E48AF3DDAD}" type="pres">
      <dgm:prSet presAssocID="{3933CF58-B8C6-DD4A-91EA-16951FCD13C4}" presName="bkgdShape" presStyleLbl="node1" presStyleIdx="4" presStyleCnt="6"/>
      <dgm:spPr/>
    </dgm:pt>
    <dgm:pt modelId="{91E33577-05D6-3541-8041-39127CD0A04E}" type="pres">
      <dgm:prSet presAssocID="{3933CF58-B8C6-DD4A-91EA-16951FCD13C4}" presName="nodeTx" presStyleLbl="node1" presStyleIdx="4" presStyleCnt="6">
        <dgm:presLayoutVars>
          <dgm:bulletEnabled val="1"/>
        </dgm:presLayoutVars>
      </dgm:prSet>
      <dgm:spPr/>
    </dgm:pt>
    <dgm:pt modelId="{68ECB389-FCB3-C149-9C59-DD191350B55E}" type="pres">
      <dgm:prSet presAssocID="{3933CF58-B8C6-DD4A-91EA-16951FCD13C4}" presName="invisiNode" presStyleLbl="node1" presStyleIdx="4" presStyleCnt="6"/>
      <dgm:spPr/>
    </dgm:pt>
    <dgm:pt modelId="{D10E3414-CA81-B64D-8DF5-E68BC04C8663}" type="pres">
      <dgm:prSet presAssocID="{3933CF58-B8C6-DD4A-91EA-16951FCD13C4}" presName="imagNode" presStyleLbl="fgImgPlace1" presStyleIdx="4"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A9CC058-BC5A-F843-A00D-7CC3BCB58B46}" type="pres">
      <dgm:prSet presAssocID="{578C7279-9A5B-9A4D-B9DD-EAB4448999C5}" presName="sibTrans" presStyleLbl="sibTrans2D1" presStyleIdx="0" presStyleCnt="0"/>
      <dgm:spPr/>
    </dgm:pt>
    <dgm:pt modelId="{82FD3303-9EC7-D94E-BB07-17E4EE66B84A}" type="pres">
      <dgm:prSet presAssocID="{42FE73F2-E48C-1C46-9073-C1BA9D2AF84E}" presName="compNode" presStyleCnt="0"/>
      <dgm:spPr/>
    </dgm:pt>
    <dgm:pt modelId="{E775D3A3-84CB-4342-9E60-0D3773F25616}" type="pres">
      <dgm:prSet presAssocID="{42FE73F2-E48C-1C46-9073-C1BA9D2AF84E}" presName="bkgdShape" presStyleLbl="node1" presStyleIdx="5" presStyleCnt="6"/>
      <dgm:spPr/>
    </dgm:pt>
    <dgm:pt modelId="{1B6F04D9-C592-C847-97B7-7B6D1AEA0846}" type="pres">
      <dgm:prSet presAssocID="{42FE73F2-E48C-1C46-9073-C1BA9D2AF84E}" presName="nodeTx" presStyleLbl="node1" presStyleIdx="5" presStyleCnt="6">
        <dgm:presLayoutVars>
          <dgm:bulletEnabled val="1"/>
        </dgm:presLayoutVars>
      </dgm:prSet>
      <dgm:spPr/>
    </dgm:pt>
    <dgm:pt modelId="{8747BE65-6A08-784B-85BC-4AE2CE415CA3}" type="pres">
      <dgm:prSet presAssocID="{42FE73F2-E48C-1C46-9073-C1BA9D2AF84E}" presName="invisiNode" presStyleLbl="node1" presStyleIdx="5" presStyleCnt="6"/>
      <dgm:spPr/>
    </dgm:pt>
    <dgm:pt modelId="{95C17DAB-CBF1-0345-AC85-09D5D87DB648}" type="pres">
      <dgm:prSet presAssocID="{42FE73F2-E48C-1C46-9073-C1BA9D2AF84E}" presName="imagNode" presStyleLbl="fgImgPlace1" presStyleIdx="5"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3CCAE104-B896-AB4D-83C6-94736EBEE63E}" type="presOf" srcId="{B50600BF-1ED0-664C-A997-3CDB7BFFE013}" destId="{8D85B451-467C-C046-B5D8-F583D1CB4D69}" srcOrd="1" destOrd="0" presId="urn:microsoft.com/office/officeart/2005/8/layout/hList7"/>
    <dgm:cxn modelId="{85D8640B-11CF-4F46-B36B-43DE995237A8}" type="presOf" srcId="{EB6FD2A6-C6DC-F449-A6CB-10AAAFA388AA}" destId="{2D2A6ABE-732D-8E47-B4F7-62EF15E82D75}" srcOrd="1" destOrd="0" presId="urn:microsoft.com/office/officeart/2005/8/layout/hList7"/>
    <dgm:cxn modelId="{9B0CF00C-BE3F-9846-878B-79002618F23B}" type="presOf" srcId="{3933CF58-B8C6-DD4A-91EA-16951FCD13C4}" destId="{C5150295-57AA-E444-94CE-28E48AF3DDAD}" srcOrd="0" destOrd="0" presId="urn:microsoft.com/office/officeart/2005/8/layout/hList7"/>
    <dgm:cxn modelId="{5223FE24-9DF1-3B44-AF3C-E7DB40B3EE6A}" srcId="{5F0DED83-5028-A94C-B999-45C8CE7D5BA0}" destId="{EB6FD2A6-C6DC-F449-A6CB-10AAAFA388AA}" srcOrd="0" destOrd="0" parTransId="{5CE71DA6-6B3B-8242-B17E-046D396B7A2D}" sibTransId="{80C9B8DB-E77D-E142-A623-592BD53E206F}"/>
    <dgm:cxn modelId="{AC4FB933-BC2A-4141-BA07-C4B52066396F}" type="presOf" srcId="{80C9B8DB-E77D-E142-A623-592BD53E206F}" destId="{DA84C2DF-22BA-B940-9785-70DF9ACCFA7C}" srcOrd="0" destOrd="0" presId="urn:microsoft.com/office/officeart/2005/8/layout/hList7"/>
    <dgm:cxn modelId="{8A947136-3920-FD4F-9833-A37F98FA442A}" type="presOf" srcId="{EB6FD2A6-C6DC-F449-A6CB-10AAAFA388AA}" destId="{707BD3EB-0554-124B-8221-A93BAEC0B37D}" srcOrd="0" destOrd="0" presId="urn:microsoft.com/office/officeart/2005/8/layout/hList7"/>
    <dgm:cxn modelId="{079A8A3D-9B02-A14E-BAF8-7EA68CCEA7DB}" srcId="{5F0DED83-5028-A94C-B999-45C8CE7D5BA0}" destId="{42FE73F2-E48C-1C46-9073-C1BA9D2AF84E}" srcOrd="5" destOrd="0" parTransId="{85B8D0E5-CFA6-484A-8B95-56590EC1093B}" sibTransId="{FC1CA13B-CBCF-A243-9743-17E1C397C3C1}"/>
    <dgm:cxn modelId="{F973CB5E-BA0C-2D4D-8EA0-2090FB80B271}" type="presOf" srcId="{2B817BAD-B0BB-634A-8706-25420A80FE8D}" destId="{0B009F6A-8EC6-A14E-93FE-6EFE6E8DA6D8}" srcOrd="1" destOrd="0" presId="urn:microsoft.com/office/officeart/2005/8/layout/hList7"/>
    <dgm:cxn modelId="{47BDF342-EB8A-2A41-8AFB-35025AD97CBC}" type="presOf" srcId="{CF92159F-DCD8-C943-97F6-1ABC6098A98D}" destId="{9DD6059F-6606-8D4F-A99C-32B4D24D43C1}" srcOrd="1" destOrd="0" presId="urn:microsoft.com/office/officeart/2005/8/layout/hList7"/>
    <dgm:cxn modelId="{7BD13A47-7D7D-D94A-9F1F-44AF66CE9B64}" type="presOf" srcId="{5115EC36-8549-FC4E-A11A-1B2B8E980E18}" destId="{C654FE88-2A97-524C-ADAA-F22F764CAD5A}" srcOrd="0" destOrd="0" presId="urn:microsoft.com/office/officeart/2005/8/layout/hList7"/>
    <dgm:cxn modelId="{83BFD76A-5F7D-C940-82F8-0315281679B9}" srcId="{5F0DED83-5028-A94C-B999-45C8CE7D5BA0}" destId="{CF92159F-DCD8-C943-97F6-1ABC6098A98D}" srcOrd="2" destOrd="0" parTransId="{EEF92BA5-C541-A842-93B7-A9AC985D10D4}" sibTransId="{5115EC36-8549-FC4E-A11A-1B2B8E980E18}"/>
    <dgm:cxn modelId="{1D105B4D-6B7E-A347-91CB-CE1176D73EA8}" srcId="{5F0DED83-5028-A94C-B999-45C8CE7D5BA0}" destId="{2B817BAD-B0BB-634A-8706-25420A80FE8D}" srcOrd="3" destOrd="0" parTransId="{542B9EAD-558B-6243-B619-14AC24425108}" sibTransId="{6492F7BF-ADDD-C44A-BEB8-F65EF3AE88F5}"/>
    <dgm:cxn modelId="{59F0B36D-B04E-2046-9825-C8418201497D}" type="presOf" srcId="{42FE73F2-E48C-1C46-9073-C1BA9D2AF84E}" destId="{E775D3A3-84CB-4342-9E60-0D3773F25616}" srcOrd="0" destOrd="0" presId="urn:microsoft.com/office/officeart/2005/8/layout/hList7"/>
    <dgm:cxn modelId="{6C9F186F-0A6A-9A4C-830C-DD490F520C9B}" srcId="{5F0DED83-5028-A94C-B999-45C8CE7D5BA0}" destId="{B50600BF-1ED0-664C-A997-3CDB7BFFE013}" srcOrd="1" destOrd="0" parTransId="{F65171D9-9552-554F-B2EC-ADE46592D7B5}" sibTransId="{0EDD64A8-7A48-F24D-903E-9FEA364F41A2}"/>
    <dgm:cxn modelId="{514C8374-2933-E144-B756-324B81BB14A2}" type="presOf" srcId="{578C7279-9A5B-9A4D-B9DD-EAB4448999C5}" destId="{DA9CC058-BC5A-F843-A00D-7CC3BCB58B46}" srcOrd="0" destOrd="0" presId="urn:microsoft.com/office/officeart/2005/8/layout/hList7"/>
    <dgm:cxn modelId="{0C3EF859-5D1B-864C-8460-0DB8A7712441}" type="presOf" srcId="{0EDD64A8-7A48-F24D-903E-9FEA364F41A2}" destId="{98E82BEF-54B0-B143-8BC5-CDFE5FE2EEA4}" srcOrd="0" destOrd="0" presId="urn:microsoft.com/office/officeart/2005/8/layout/hList7"/>
    <dgm:cxn modelId="{A1525481-6B9F-3141-A30D-013FC609CCFE}" type="presOf" srcId="{B50600BF-1ED0-664C-A997-3CDB7BFFE013}" destId="{55F506B9-6224-1243-B731-DE627F0ECD44}" srcOrd="0" destOrd="0" presId="urn:microsoft.com/office/officeart/2005/8/layout/hList7"/>
    <dgm:cxn modelId="{07F33D94-9F72-5E40-8CDC-7198C12BB809}" type="presOf" srcId="{2B817BAD-B0BB-634A-8706-25420A80FE8D}" destId="{E37B9F80-1269-2F40-8A13-EE65015549F5}" srcOrd="0" destOrd="0" presId="urn:microsoft.com/office/officeart/2005/8/layout/hList7"/>
    <dgm:cxn modelId="{90B1ED97-3BAA-2F40-A8E2-FECD02D09CC6}" type="presOf" srcId="{CF92159F-DCD8-C943-97F6-1ABC6098A98D}" destId="{7E017511-B647-484D-AC49-E6383C6DB245}" srcOrd="0" destOrd="0" presId="urn:microsoft.com/office/officeart/2005/8/layout/hList7"/>
    <dgm:cxn modelId="{B055FBA6-DD22-7643-B2AF-3ED83ACF49B3}" type="presOf" srcId="{5F0DED83-5028-A94C-B999-45C8CE7D5BA0}" destId="{5EF84025-3172-B441-BBC6-BB5238949C38}" srcOrd="0" destOrd="0" presId="urn:microsoft.com/office/officeart/2005/8/layout/hList7"/>
    <dgm:cxn modelId="{38EE39B1-24C9-FE4C-B8D1-1059C6D37C28}" type="presOf" srcId="{3933CF58-B8C6-DD4A-91EA-16951FCD13C4}" destId="{91E33577-05D6-3541-8041-39127CD0A04E}" srcOrd="1" destOrd="0" presId="urn:microsoft.com/office/officeart/2005/8/layout/hList7"/>
    <dgm:cxn modelId="{A732AFC1-FBF3-3B47-A50A-08D86D57BFFE}" type="presOf" srcId="{42FE73F2-E48C-1C46-9073-C1BA9D2AF84E}" destId="{1B6F04D9-C592-C847-97B7-7B6D1AEA0846}" srcOrd="1" destOrd="0" presId="urn:microsoft.com/office/officeart/2005/8/layout/hList7"/>
    <dgm:cxn modelId="{1B7DDCC9-D00B-B24A-94CA-FB6E6DED9954}" srcId="{5F0DED83-5028-A94C-B999-45C8CE7D5BA0}" destId="{3933CF58-B8C6-DD4A-91EA-16951FCD13C4}" srcOrd="4" destOrd="0" parTransId="{5130FC51-B0B0-1D47-A762-9A9C5550C65C}" sibTransId="{578C7279-9A5B-9A4D-B9DD-EAB4448999C5}"/>
    <dgm:cxn modelId="{A22321CB-ED44-AE44-AD52-3568B8997724}" type="presOf" srcId="{6492F7BF-ADDD-C44A-BEB8-F65EF3AE88F5}" destId="{66FECF27-0FBF-4747-813B-4C6DF47CF059}" srcOrd="0" destOrd="0" presId="urn:microsoft.com/office/officeart/2005/8/layout/hList7"/>
    <dgm:cxn modelId="{EF2A2D0A-312D-FF42-BDB1-1BC6F1E336D4}" type="presParOf" srcId="{5EF84025-3172-B441-BBC6-BB5238949C38}" destId="{B3D38A88-3281-C44C-A753-B68C3808BAFF}" srcOrd="0" destOrd="0" presId="urn:microsoft.com/office/officeart/2005/8/layout/hList7"/>
    <dgm:cxn modelId="{F5A43823-E4D3-B74D-9744-B89D17829157}" type="presParOf" srcId="{5EF84025-3172-B441-BBC6-BB5238949C38}" destId="{A257E624-EED0-1E42-8861-4248CDBB2163}" srcOrd="1" destOrd="0" presId="urn:microsoft.com/office/officeart/2005/8/layout/hList7"/>
    <dgm:cxn modelId="{84B738DB-4BB9-1C48-8F7E-688BEE749127}" type="presParOf" srcId="{A257E624-EED0-1E42-8861-4248CDBB2163}" destId="{224F9E16-DF5A-944B-8917-13FA8056FBA0}" srcOrd="0" destOrd="0" presId="urn:microsoft.com/office/officeart/2005/8/layout/hList7"/>
    <dgm:cxn modelId="{23256397-2744-CA44-B0E8-B1934330574E}" type="presParOf" srcId="{224F9E16-DF5A-944B-8917-13FA8056FBA0}" destId="{707BD3EB-0554-124B-8221-A93BAEC0B37D}" srcOrd="0" destOrd="0" presId="urn:microsoft.com/office/officeart/2005/8/layout/hList7"/>
    <dgm:cxn modelId="{BED5B28A-6650-194C-B58C-C61DCD0BF213}" type="presParOf" srcId="{224F9E16-DF5A-944B-8917-13FA8056FBA0}" destId="{2D2A6ABE-732D-8E47-B4F7-62EF15E82D75}" srcOrd="1" destOrd="0" presId="urn:microsoft.com/office/officeart/2005/8/layout/hList7"/>
    <dgm:cxn modelId="{2D3CF754-9291-AE41-894A-3F53B9B9DE16}" type="presParOf" srcId="{224F9E16-DF5A-944B-8917-13FA8056FBA0}" destId="{23C478E2-B494-104C-811A-65AE03080EB5}" srcOrd="2" destOrd="0" presId="urn:microsoft.com/office/officeart/2005/8/layout/hList7"/>
    <dgm:cxn modelId="{8B43F269-66CD-BD44-93D9-2BB5A95A563A}" type="presParOf" srcId="{224F9E16-DF5A-944B-8917-13FA8056FBA0}" destId="{B3FEEBBF-6B6E-A14E-A4B1-BF3A2AF38272}" srcOrd="3" destOrd="0" presId="urn:microsoft.com/office/officeart/2005/8/layout/hList7"/>
    <dgm:cxn modelId="{AEB405DA-3BA4-504A-9B26-6AE87A2C2248}" type="presParOf" srcId="{A257E624-EED0-1E42-8861-4248CDBB2163}" destId="{DA84C2DF-22BA-B940-9785-70DF9ACCFA7C}" srcOrd="1" destOrd="0" presId="urn:microsoft.com/office/officeart/2005/8/layout/hList7"/>
    <dgm:cxn modelId="{C3B9DEF9-ADA1-6F40-969B-E1EF0D10C5EB}" type="presParOf" srcId="{A257E624-EED0-1E42-8861-4248CDBB2163}" destId="{38065DFC-D85B-4B4D-B3B5-2087923C9863}" srcOrd="2" destOrd="0" presId="urn:microsoft.com/office/officeart/2005/8/layout/hList7"/>
    <dgm:cxn modelId="{55205FF8-2198-6246-A751-242819C49160}" type="presParOf" srcId="{38065DFC-D85B-4B4D-B3B5-2087923C9863}" destId="{55F506B9-6224-1243-B731-DE627F0ECD44}" srcOrd="0" destOrd="0" presId="urn:microsoft.com/office/officeart/2005/8/layout/hList7"/>
    <dgm:cxn modelId="{1C47F32C-6F6D-E241-A92E-87936AF54D65}" type="presParOf" srcId="{38065DFC-D85B-4B4D-B3B5-2087923C9863}" destId="{8D85B451-467C-C046-B5D8-F583D1CB4D69}" srcOrd="1" destOrd="0" presId="urn:microsoft.com/office/officeart/2005/8/layout/hList7"/>
    <dgm:cxn modelId="{82F74C99-71E0-D64B-A727-C1AB0E4070EE}" type="presParOf" srcId="{38065DFC-D85B-4B4D-B3B5-2087923C9863}" destId="{84CD4DA4-976B-EE47-8335-030AF61A7B97}" srcOrd="2" destOrd="0" presId="urn:microsoft.com/office/officeart/2005/8/layout/hList7"/>
    <dgm:cxn modelId="{E0C4109F-C978-654F-9D12-77B674288BF7}" type="presParOf" srcId="{38065DFC-D85B-4B4D-B3B5-2087923C9863}" destId="{B873D933-8EA5-584B-B95D-2A251C880323}" srcOrd="3" destOrd="0" presId="urn:microsoft.com/office/officeart/2005/8/layout/hList7"/>
    <dgm:cxn modelId="{1C92BB5E-AF0B-1443-95E6-8E37B703B1BE}" type="presParOf" srcId="{A257E624-EED0-1E42-8861-4248CDBB2163}" destId="{98E82BEF-54B0-B143-8BC5-CDFE5FE2EEA4}" srcOrd="3" destOrd="0" presId="urn:microsoft.com/office/officeart/2005/8/layout/hList7"/>
    <dgm:cxn modelId="{CA2D0442-EFDD-1148-A914-52DC7BEE19CA}" type="presParOf" srcId="{A257E624-EED0-1E42-8861-4248CDBB2163}" destId="{1DAEFCB7-651A-204A-AE96-B46548C963F3}" srcOrd="4" destOrd="0" presId="urn:microsoft.com/office/officeart/2005/8/layout/hList7"/>
    <dgm:cxn modelId="{16C0675E-7174-4143-A92B-5CDF21924272}" type="presParOf" srcId="{1DAEFCB7-651A-204A-AE96-B46548C963F3}" destId="{7E017511-B647-484D-AC49-E6383C6DB245}" srcOrd="0" destOrd="0" presId="urn:microsoft.com/office/officeart/2005/8/layout/hList7"/>
    <dgm:cxn modelId="{66AA5EC5-07E9-7640-8E50-94735F1E0BE9}" type="presParOf" srcId="{1DAEFCB7-651A-204A-AE96-B46548C963F3}" destId="{9DD6059F-6606-8D4F-A99C-32B4D24D43C1}" srcOrd="1" destOrd="0" presId="urn:microsoft.com/office/officeart/2005/8/layout/hList7"/>
    <dgm:cxn modelId="{A26C418C-9900-3C44-B832-299294FE6C49}" type="presParOf" srcId="{1DAEFCB7-651A-204A-AE96-B46548C963F3}" destId="{D7BA22A7-0414-7545-AAF7-10F1C6E4B323}" srcOrd="2" destOrd="0" presId="urn:microsoft.com/office/officeart/2005/8/layout/hList7"/>
    <dgm:cxn modelId="{90EFFED1-F034-2249-8FE1-9CD6685BBCEB}" type="presParOf" srcId="{1DAEFCB7-651A-204A-AE96-B46548C963F3}" destId="{AF33C99C-2736-C048-9C07-54A9D3FC75D3}" srcOrd="3" destOrd="0" presId="urn:microsoft.com/office/officeart/2005/8/layout/hList7"/>
    <dgm:cxn modelId="{382462A9-AB08-F34E-909B-A6E07CAC10FB}" type="presParOf" srcId="{A257E624-EED0-1E42-8861-4248CDBB2163}" destId="{C654FE88-2A97-524C-ADAA-F22F764CAD5A}" srcOrd="5" destOrd="0" presId="urn:microsoft.com/office/officeart/2005/8/layout/hList7"/>
    <dgm:cxn modelId="{BC020772-F779-6847-89BE-CBA00767E0D0}" type="presParOf" srcId="{A257E624-EED0-1E42-8861-4248CDBB2163}" destId="{0C59A30E-A588-0445-A0C4-9D5C5884BA31}" srcOrd="6" destOrd="0" presId="urn:microsoft.com/office/officeart/2005/8/layout/hList7"/>
    <dgm:cxn modelId="{C845407C-CC85-254B-90E4-6458612798E2}" type="presParOf" srcId="{0C59A30E-A588-0445-A0C4-9D5C5884BA31}" destId="{E37B9F80-1269-2F40-8A13-EE65015549F5}" srcOrd="0" destOrd="0" presId="urn:microsoft.com/office/officeart/2005/8/layout/hList7"/>
    <dgm:cxn modelId="{581F8F09-CC13-9D47-A286-DFDD9B8A6855}" type="presParOf" srcId="{0C59A30E-A588-0445-A0C4-9D5C5884BA31}" destId="{0B009F6A-8EC6-A14E-93FE-6EFE6E8DA6D8}" srcOrd="1" destOrd="0" presId="urn:microsoft.com/office/officeart/2005/8/layout/hList7"/>
    <dgm:cxn modelId="{501BD8AC-D220-454F-A249-9C583361EABA}" type="presParOf" srcId="{0C59A30E-A588-0445-A0C4-9D5C5884BA31}" destId="{14F642CD-77BA-0A45-ADDC-A3ABDB1E785D}" srcOrd="2" destOrd="0" presId="urn:microsoft.com/office/officeart/2005/8/layout/hList7"/>
    <dgm:cxn modelId="{1BD728A1-471F-D64A-B976-DFB66BD1BCA7}" type="presParOf" srcId="{0C59A30E-A588-0445-A0C4-9D5C5884BA31}" destId="{8B02A479-2410-B447-A661-9651363C0F64}" srcOrd="3" destOrd="0" presId="urn:microsoft.com/office/officeart/2005/8/layout/hList7"/>
    <dgm:cxn modelId="{E244CD77-A2F4-4948-89D8-E37F92AB6F8D}" type="presParOf" srcId="{A257E624-EED0-1E42-8861-4248CDBB2163}" destId="{66FECF27-0FBF-4747-813B-4C6DF47CF059}" srcOrd="7" destOrd="0" presId="urn:microsoft.com/office/officeart/2005/8/layout/hList7"/>
    <dgm:cxn modelId="{8DCBD17E-727B-B640-899B-F259552D94E6}" type="presParOf" srcId="{A257E624-EED0-1E42-8861-4248CDBB2163}" destId="{C0663AD4-7E4F-C94C-A850-EBC92DFD1FF2}" srcOrd="8" destOrd="0" presId="urn:microsoft.com/office/officeart/2005/8/layout/hList7"/>
    <dgm:cxn modelId="{58418832-AEB8-984D-A937-6A18A92BB5D6}" type="presParOf" srcId="{C0663AD4-7E4F-C94C-A850-EBC92DFD1FF2}" destId="{C5150295-57AA-E444-94CE-28E48AF3DDAD}" srcOrd="0" destOrd="0" presId="urn:microsoft.com/office/officeart/2005/8/layout/hList7"/>
    <dgm:cxn modelId="{5DAF694A-9D76-074F-8B92-3E4639220B0F}" type="presParOf" srcId="{C0663AD4-7E4F-C94C-A850-EBC92DFD1FF2}" destId="{91E33577-05D6-3541-8041-39127CD0A04E}" srcOrd="1" destOrd="0" presId="urn:microsoft.com/office/officeart/2005/8/layout/hList7"/>
    <dgm:cxn modelId="{9C0C465B-E1C2-3B41-B72A-B7B2F39CF006}" type="presParOf" srcId="{C0663AD4-7E4F-C94C-A850-EBC92DFD1FF2}" destId="{68ECB389-FCB3-C149-9C59-DD191350B55E}" srcOrd="2" destOrd="0" presId="urn:microsoft.com/office/officeart/2005/8/layout/hList7"/>
    <dgm:cxn modelId="{FEACB417-23DC-8842-BEF9-CAC3CC56769A}" type="presParOf" srcId="{C0663AD4-7E4F-C94C-A850-EBC92DFD1FF2}" destId="{D10E3414-CA81-B64D-8DF5-E68BC04C8663}" srcOrd="3" destOrd="0" presId="urn:microsoft.com/office/officeart/2005/8/layout/hList7"/>
    <dgm:cxn modelId="{CAE9C9CC-DD90-7549-9C20-C431B50AA886}" type="presParOf" srcId="{A257E624-EED0-1E42-8861-4248CDBB2163}" destId="{DA9CC058-BC5A-F843-A00D-7CC3BCB58B46}" srcOrd="9" destOrd="0" presId="urn:microsoft.com/office/officeart/2005/8/layout/hList7"/>
    <dgm:cxn modelId="{D24657DB-26AC-6C40-BE83-82B55EB64F4C}" type="presParOf" srcId="{A257E624-EED0-1E42-8861-4248CDBB2163}" destId="{82FD3303-9EC7-D94E-BB07-17E4EE66B84A}" srcOrd="10" destOrd="0" presId="urn:microsoft.com/office/officeart/2005/8/layout/hList7"/>
    <dgm:cxn modelId="{1C895CA1-BF2C-564D-AF53-C0F7204C4CDB}" type="presParOf" srcId="{82FD3303-9EC7-D94E-BB07-17E4EE66B84A}" destId="{E775D3A3-84CB-4342-9E60-0D3773F25616}" srcOrd="0" destOrd="0" presId="urn:microsoft.com/office/officeart/2005/8/layout/hList7"/>
    <dgm:cxn modelId="{CAAFDB2D-650C-694D-BD0A-90E8C7328B4E}" type="presParOf" srcId="{82FD3303-9EC7-D94E-BB07-17E4EE66B84A}" destId="{1B6F04D9-C592-C847-97B7-7B6D1AEA0846}" srcOrd="1" destOrd="0" presId="urn:microsoft.com/office/officeart/2005/8/layout/hList7"/>
    <dgm:cxn modelId="{DD8C9D46-08F5-4246-B474-88E9334E721B}" type="presParOf" srcId="{82FD3303-9EC7-D94E-BB07-17E4EE66B84A}" destId="{8747BE65-6A08-784B-85BC-4AE2CE415CA3}" srcOrd="2" destOrd="0" presId="urn:microsoft.com/office/officeart/2005/8/layout/hList7"/>
    <dgm:cxn modelId="{8488004C-07A4-6A4F-B77A-05B730209D09}" type="presParOf" srcId="{82FD3303-9EC7-D94E-BB07-17E4EE66B84A}" destId="{95C17DAB-CBF1-0345-AC85-09D5D87DB648}"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0DED83-5028-A94C-B999-45C8CE7D5BA0}" type="doc">
      <dgm:prSet loTypeId="urn:microsoft.com/office/officeart/2005/8/layout/hList7" loCatId="" qsTypeId="urn:microsoft.com/office/officeart/2005/8/quickstyle/simple4" qsCatId="simple" csTypeId="urn:microsoft.com/office/officeart/2005/8/colors/accent1_2" csCatId="accent1" phldr="1"/>
      <dgm:spPr/>
    </dgm:pt>
    <dgm:pt modelId="{EB6FD2A6-C6DC-F449-A6CB-10AAAFA388AA}">
      <dgm:prSet phldrT="[Text]" custT="1"/>
      <dgm:spPr>
        <a:solidFill>
          <a:srgbClr val="15477F"/>
        </a:solidFill>
        <a:ln w="12700" cmpd="sng">
          <a:solidFill>
            <a:srgbClr val="2587CC"/>
          </a:solidFill>
        </a:ln>
      </dgm:spPr>
      <dgm:t>
        <a:bodyPr/>
        <a:lstStyle/>
        <a:p>
          <a:r>
            <a:rPr lang="en-GB" sz="800" b="1" dirty="0">
              <a:latin typeface="Arial"/>
              <a:cs typeface="Arial"/>
            </a:rPr>
            <a:t>In-house CAM engineering resources </a:t>
          </a:r>
          <a:endParaRPr lang="en-US" sz="800" b="1" dirty="0">
            <a:solidFill>
              <a:srgbClr val="D3D7EB"/>
            </a:solidFill>
            <a:latin typeface="Arial"/>
            <a:cs typeface="Arial"/>
          </a:endParaRPr>
        </a:p>
      </dgm:t>
    </dgm:pt>
    <dgm:pt modelId="{5CE71DA6-6B3B-8242-B17E-046D396B7A2D}" type="parTrans" cxnId="{5223FE24-9DF1-3B44-AF3C-E7DB40B3EE6A}">
      <dgm:prSet/>
      <dgm:spPr/>
      <dgm:t>
        <a:bodyPr/>
        <a:lstStyle/>
        <a:p>
          <a:endParaRPr lang="en-US"/>
        </a:p>
      </dgm:t>
    </dgm:pt>
    <dgm:pt modelId="{80C9B8DB-E77D-E142-A623-592BD53E206F}" type="sibTrans" cxnId="{5223FE24-9DF1-3B44-AF3C-E7DB40B3EE6A}">
      <dgm:prSet/>
      <dgm:spPr/>
      <dgm:t>
        <a:bodyPr/>
        <a:lstStyle/>
        <a:p>
          <a:endParaRPr lang="en-US"/>
        </a:p>
      </dgm:t>
    </dgm:pt>
    <dgm:pt modelId="{42FE73F2-E48C-1C46-9073-C1BA9D2AF84E}">
      <dgm:prSet/>
      <dgm:spPr>
        <a:solidFill>
          <a:srgbClr val="15477F"/>
        </a:solidFill>
        <a:ln w="12700" cmpd="sng">
          <a:solidFill>
            <a:srgbClr val="2587CC"/>
          </a:solidFill>
        </a:ln>
      </dgm:spPr>
      <dgm:t>
        <a:bodyPr/>
        <a:lstStyle/>
        <a:p>
          <a:r>
            <a:rPr lang="en-GB" b="1" dirty="0">
              <a:latin typeface="Arial"/>
              <a:cs typeface="Arial"/>
            </a:rPr>
            <a:t>Special requirements available such as: Selective gold plating for edge connectors, Peel-able solder resist, carbon pad printing</a:t>
          </a:r>
          <a:endParaRPr lang="en-US" b="1" dirty="0">
            <a:solidFill>
              <a:srgbClr val="D3D7EB"/>
            </a:solidFill>
            <a:latin typeface="Arial"/>
            <a:cs typeface="Arial"/>
          </a:endParaRPr>
        </a:p>
      </dgm:t>
    </dgm:pt>
    <dgm:pt modelId="{85B8D0E5-CFA6-484A-8B95-56590EC1093B}" type="parTrans" cxnId="{079A8A3D-9B02-A14E-BAF8-7EA68CCEA7DB}">
      <dgm:prSet/>
      <dgm:spPr/>
      <dgm:t>
        <a:bodyPr/>
        <a:lstStyle/>
        <a:p>
          <a:endParaRPr lang="en-US"/>
        </a:p>
      </dgm:t>
    </dgm:pt>
    <dgm:pt modelId="{FC1CA13B-CBCF-A243-9743-17E1C397C3C1}" type="sibTrans" cxnId="{079A8A3D-9B02-A14E-BAF8-7EA68CCEA7DB}">
      <dgm:prSet/>
      <dgm:spPr/>
      <dgm:t>
        <a:bodyPr/>
        <a:lstStyle/>
        <a:p>
          <a:endParaRPr lang="en-US"/>
        </a:p>
      </dgm:t>
    </dgm:pt>
    <dgm:pt modelId="{0EA74AEB-AE48-CC4E-ACFE-EF9A07776C76}">
      <dgm:prSet phldrT="[Text]" custT="1"/>
      <dgm:spPr>
        <a:solidFill>
          <a:srgbClr val="15477F"/>
        </a:solidFill>
        <a:ln w="12700" cmpd="sng">
          <a:solidFill>
            <a:srgbClr val="2587CC"/>
          </a:solidFill>
        </a:ln>
      </dgm:spPr>
      <dgm:t>
        <a:bodyPr/>
        <a:lstStyle/>
        <a:p>
          <a:r>
            <a:rPr lang="en-GB" sz="800" b="1" dirty="0">
              <a:latin typeface="Arial"/>
              <a:cs typeface="Arial"/>
            </a:rPr>
            <a:t>Globally available laminate materials: </a:t>
          </a:r>
          <a:r>
            <a:rPr lang="en-GB" sz="800" b="1" dirty="0" err="1">
              <a:latin typeface="Arial"/>
              <a:cs typeface="Arial"/>
            </a:rPr>
            <a:t>Shengyi</a:t>
          </a:r>
          <a:r>
            <a:rPr lang="en-GB" sz="800" b="1" dirty="0">
              <a:latin typeface="Arial"/>
              <a:cs typeface="Arial"/>
            </a:rPr>
            <a:t>, </a:t>
          </a:r>
          <a:r>
            <a:rPr lang="en-GB" sz="800" b="1" dirty="0" err="1">
              <a:latin typeface="Arial"/>
              <a:cs typeface="Arial"/>
            </a:rPr>
            <a:t>Kingboard</a:t>
          </a:r>
          <a:r>
            <a:rPr lang="en-GB" sz="800" b="1" dirty="0">
              <a:latin typeface="Arial"/>
              <a:cs typeface="Arial"/>
            </a:rPr>
            <a:t>, </a:t>
          </a:r>
          <a:r>
            <a:rPr lang="en-GB" sz="800" b="1" dirty="0" err="1">
              <a:latin typeface="Arial"/>
              <a:cs typeface="Arial"/>
            </a:rPr>
            <a:t>Iteq</a:t>
          </a:r>
          <a:r>
            <a:rPr lang="en-GB" sz="800" b="1" dirty="0">
              <a:latin typeface="Arial"/>
              <a:cs typeface="Arial"/>
            </a:rPr>
            <a:t>, </a:t>
          </a:r>
          <a:r>
            <a:rPr lang="en-GB" sz="800" b="1" dirty="0" err="1">
              <a:latin typeface="Arial"/>
              <a:cs typeface="Arial"/>
            </a:rPr>
            <a:t>Ventec</a:t>
          </a:r>
          <a:r>
            <a:rPr lang="en-GB" sz="800" b="1" dirty="0">
              <a:latin typeface="Arial"/>
              <a:cs typeface="Arial"/>
            </a:rPr>
            <a:t>, </a:t>
          </a:r>
          <a:r>
            <a:rPr lang="en-GB" sz="800" b="1" dirty="0" err="1">
              <a:latin typeface="Arial"/>
              <a:cs typeface="Arial"/>
            </a:rPr>
            <a:t>Nelco</a:t>
          </a:r>
          <a:r>
            <a:rPr lang="en-GB" sz="800" b="1" dirty="0">
              <a:latin typeface="Arial"/>
              <a:cs typeface="Arial"/>
            </a:rPr>
            <a:t>, Rogers, </a:t>
          </a:r>
          <a:r>
            <a:rPr lang="en-GB" sz="800" b="1" dirty="0" err="1">
              <a:latin typeface="Arial"/>
              <a:cs typeface="Arial"/>
            </a:rPr>
            <a:t>Isola</a:t>
          </a:r>
          <a:r>
            <a:rPr lang="en-GB" sz="800" b="1" dirty="0">
              <a:latin typeface="Arial"/>
              <a:cs typeface="Arial"/>
            </a:rPr>
            <a:t> and other RF/High Frequency materials</a:t>
          </a:r>
          <a:endParaRPr lang="en-US" sz="800" b="1" dirty="0">
            <a:solidFill>
              <a:srgbClr val="D3D7EB"/>
            </a:solidFill>
            <a:latin typeface="Arial"/>
            <a:cs typeface="Arial"/>
          </a:endParaRPr>
        </a:p>
      </dgm:t>
    </dgm:pt>
    <dgm:pt modelId="{9B409001-AA4B-2A40-A9B9-E2FC07A4FCDE}" type="parTrans" cxnId="{B3D69F1C-95E2-2845-82BB-2AA6DFCE652F}">
      <dgm:prSet/>
      <dgm:spPr/>
      <dgm:t>
        <a:bodyPr/>
        <a:lstStyle/>
        <a:p>
          <a:endParaRPr lang="en-US"/>
        </a:p>
      </dgm:t>
    </dgm:pt>
    <dgm:pt modelId="{F58E6847-A30A-AD4E-A073-097715FEAA3C}" type="sibTrans" cxnId="{B3D69F1C-95E2-2845-82BB-2AA6DFCE652F}">
      <dgm:prSet/>
      <dgm:spPr/>
      <dgm:t>
        <a:bodyPr/>
        <a:lstStyle/>
        <a:p>
          <a:endParaRPr lang="en-US"/>
        </a:p>
      </dgm:t>
    </dgm:pt>
    <dgm:pt modelId="{5EF84025-3172-B441-BBC6-BB5238949C38}" type="pres">
      <dgm:prSet presAssocID="{5F0DED83-5028-A94C-B999-45C8CE7D5BA0}" presName="Name0" presStyleCnt="0">
        <dgm:presLayoutVars>
          <dgm:dir/>
          <dgm:resizeHandles val="exact"/>
        </dgm:presLayoutVars>
      </dgm:prSet>
      <dgm:spPr/>
    </dgm:pt>
    <dgm:pt modelId="{B3D38A88-3281-C44C-A753-B68C3808BAFF}" type="pres">
      <dgm:prSet presAssocID="{5F0DED83-5028-A94C-B999-45C8CE7D5BA0}" presName="fgShape" presStyleLbl="fgShp" presStyleIdx="0" presStyleCnt="1" custScaleY="79166" custLinFactNeighborY="-6249"/>
      <dgm:spPr>
        <a:solidFill>
          <a:srgbClr val="D3D7EB"/>
        </a:solidFill>
      </dgm:spPr>
    </dgm:pt>
    <dgm:pt modelId="{A257E624-EED0-1E42-8861-4248CDBB2163}" type="pres">
      <dgm:prSet presAssocID="{5F0DED83-5028-A94C-B999-45C8CE7D5BA0}" presName="linComp" presStyleCnt="0"/>
      <dgm:spPr/>
    </dgm:pt>
    <dgm:pt modelId="{224F9E16-DF5A-944B-8917-13FA8056FBA0}" type="pres">
      <dgm:prSet presAssocID="{EB6FD2A6-C6DC-F449-A6CB-10AAAFA388AA}" presName="compNode" presStyleCnt="0"/>
      <dgm:spPr/>
    </dgm:pt>
    <dgm:pt modelId="{707BD3EB-0554-124B-8221-A93BAEC0B37D}" type="pres">
      <dgm:prSet presAssocID="{EB6FD2A6-C6DC-F449-A6CB-10AAAFA388AA}" presName="bkgdShape" presStyleLbl="node1" presStyleIdx="0" presStyleCnt="3"/>
      <dgm:spPr/>
    </dgm:pt>
    <dgm:pt modelId="{2D2A6ABE-732D-8E47-B4F7-62EF15E82D75}" type="pres">
      <dgm:prSet presAssocID="{EB6FD2A6-C6DC-F449-A6CB-10AAAFA388AA}" presName="nodeTx" presStyleLbl="node1" presStyleIdx="0" presStyleCnt="3">
        <dgm:presLayoutVars>
          <dgm:bulletEnabled val="1"/>
        </dgm:presLayoutVars>
      </dgm:prSet>
      <dgm:spPr/>
    </dgm:pt>
    <dgm:pt modelId="{23C478E2-B494-104C-811A-65AE03080EB5}" type="pres">
      <dgm:prSet presAssocID="{EB6FD2A6-C6DC-F449-A6CB-10AAAFA388AA}" presName="invisiNode" presStyleLbl="node1" presStyleIdx="0" presStyleCnt="3"/>
      <dgm:spPr/>
    </dgm:pt>
    <dgm:pt modelId="{B3FEEBBF-6B6E-A14E-A4B1-BF3A2AF38272}" type="pres">
      <dgm:prSet presAssocID="{EB6FD2A6-C6DC-F449-A6CB-10AAAFA388A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A84C2DF-22BA-B940-9785-70DF9ACCFA7C}" type="pres">
      <dgm:prSet presAssocID="{80C9B8DB-E77D-E142-A623-592BD53E206F}" presName="sibTrans" presStyleLbl="sibTrans2D1" presStyleIdx="0" presStyleCnt="0"/>
      <dgm:spPr/>
    </dgm:pt>
    <dgm:pt modelId="{9E0A5F01-71B1-5E45-A37B-DDBDBB707B0D}" type="pres">
      <dgm:prSet presAssocID="{0EA74AEB-AE48-CC4E-ACFE-EF9A07776C76}" presName="compNode" presStyleCnt="0"/>
      <dgm:spPr/>
    </dgm:pt>
    <dgm:pt modelId="{0AD750F5-3D62-5B49-9FCD-52A736B848AA}" type="pres">
      <dgm:prSet presAssocID="{0EA74AEB-AE48-CC4E-ACFE-EF9A07776C76}" presName="bkgdShape" presStyleLbl="node1" presStyleIdx="1" presStyleCnt="3"/>
      <dgm:spPr/>
    </dgm:pt>
    <dgm:pt modelId="{3A94B883-A083-C142-9218-B3605BCA11F1}" type="pres">
      <dgm:prSet presAssocID="{0EA74AEB-AE48-CC4E-ACFE-EF9A07776C76}" presName="nodeTx" presStyleLbl="node1" presStyleIdx="1" presStyleCnt="3">
        <dgm:presLayoutVars>
          <dgm:bulletEnabled val="1"/>
        </dgm:presLayoutVars>
      </dgm:prSet>
      <dgm:spPr/>
    </dgm:pt>
    <dgm:pt modelId="{F8871F97-227D-E04E-9558-CF23019BF8BE}" type="pres">
      <dgm:prSet presAssocID="{0EA74AEB-AE48-CC4E-ACFE-EF9A07776C76}" presName="invisiNode" presStyleLbl="node1" presStyleIdx="1" presStyleCnt="3"/>
      <dgm:spPr/>
    </dgm:pt>
    <dgm:pt modelId="{7E56EB5E-5801-9249-94CF-3061388C043B}" type="pres">
      <dgm:prSet presAssocID="{0EA74AEB-AE48-CC4E-ACFE-EF9A07776C76}" presName="imagNode"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EAD8769-63E6-6349-BB9F-7B11C0F8ABFC}" type="pres">
      <dgm:prSet presAssocID="{F58E6847-A30A-AD4E-A073-097715FEAA3C}" presName="sibTrans" presStyleLbl="sibTrans2D1" presStyleIdx="0" presStyleCnt="0"/>
      <dgm:spPr/>
    </dgm:pt>
    <dgm:pt modelId="{82FD3303-9EC7-D94E-BB07-17E4EE66B84A}" type="pres">
      <dgm:prSet presAssocID="{42FE73F2-E48C-1C46-9073-C1BA9D2AF84E}" presName="compNode" presStyleCnt="0"/>
      <dgm:spPr/>
    </dgm:pt>
    <dgm:pt modelId="{E775D3A3-84CB-4342-9E60-0D3773F25616}" type="pres">
      <dgm:prSet presAssocID="{42FE73F2-E48C-1C46-9073-C1BA9D2AF84E}" presName="bkgdShape" presStyleLbl="node1" presStyleIdx="2" presStyleCnt="3"/>
      <dgm:spPr/>
    </dgm:pt>
    <dgm:pt modelId="{1B6F04D9-C592-C847-97B7-7B6D1AEA0846}" type="pres">
      <dgm:prSet presAssocID="{42FE73F2-E48C-1C46-9073-C1BA9D2AF84E}" presName="nodeTx" presStyleLbl="node1" presStyleIdx="2" presStyleCnt="3">
        <dgm:presLayoutVars>
          <dgm:bulletEnabled val="1"/>
        </dgm:presLayoutVars>
      </dgm:prSet>
      <dgm:spPr/>
    </dgm:pt>
    <dgm:pt modelId="{8747BE65-6A08-784B-85BC-4AE2CE415CA3}" type="pres">
      <dgm:prSet presAssocID="{42FE73F2-E48C-1C46-9073-C1BA9D2AF84E}" presName="invisiNode" presStyleLbl="node1" presStyleIdx="2" presStyleCnt="3"/>
      <dgm:spPr/>
    </dgm:pt>
    <dgm:pt modelId="{95C17DAB-CBF1-0345-AC85-09D5D87DB648}" type="pres">
      <dgm:prSet presAssocID="{42FE73F2-E48C-1C46-9073-C1BA9D2AF84E}" presName="imagNode"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ED1AC012-580D-A04E-BB3B-869327CAFE84}" type="presOf" srcId="{5F0DED83-5028-A94C-B999-45C8CE7D5BA0}" destId="{5EF84025-3172-B441-BBC6-BB5238949C38}" srcOrd="0" destOrd="0" presId="urn:microsoft.com/office/officeart/2005/8/layout/hList7"/>
    <dgm:cxn modelId="{4B05171A-A8E7-6F46-8498-281C4175266A}" type="presOf" srcId="{F58E6847-A30A-AD4E-A073-097715FEAA3C}" destId="{6EAD8769-63E6-6349-BB9F-7B11C0F8ABFC}" srcOrd="0" destOrd="0" presId="urn:microsoft.com/office/officeart/2005/8/layout/hList7"/>
    <dgm:cxn modelId="{B3D69F1C-95E2-2845-82BB-2AA6DFCE652F}" srcId="{5F0DED83-5028-A94C-B999-45C8CE7D5BA0}" destId="{0EA74AEB-AE48-CC4E-ACFE-EF9A07776C76}" srcOrd="1" destOrd="0" parTransId="{9B409001-AA4B-2A40-A9B9-E2FC07A4FCDE}" sibTransId="{F58E6847-A30A-AD4E-A073-097715FEAA3C}"/>
    <dgm:cxn modelId="{5223FE24-9DF1-3B44-AF3C-E7DB40B3EE6A}" srcId="{5F0DED83-5028-A94C-B999-45C8CE7D5BA0}" destId="{EB6FD2A6-C6DC-F449-A6CB-10AAAFA388AA}" srcOrd="0" destOrd="0" parTransId="{5CE71DA6-6B3B-8242-B17E-046D396B7A2D}" sibTransId="{80C9B8DB-E77D-E142-A623-592BD53E206F}"/>
    <dgm:cxn modelId="{079A8A3D-9B02-A14E-BAF8-7EA68CCEA7DB}" srcId="{5F0DED83-5028-A94C-B999-45C8CE7D5BA0}" destId="{42FE73F2-E48C-1C46-9073-C1BA9D2AF84E}" srcOrd="2" destOrd="0" parTransId="{85B8D0E5-CFA6-484A-8B95-56590EC1093B}" sibTransId="{FC1CA13B-CBCF-A243-9743-17E1C397C3C1}"/>
    <dgm:cxn modelId="{D22CAB76-DDD1-6744-B096-E5EEE575AE3A}" type="presOf" srcId="{42FE73F2-E48C-1C46-9073-C1BA9D2AF84E}" destId="{E775D3A3-84CB-4342-9E60-0D3773F25616}" srcOrd="0" destOrd="0" presId="urn:microsoft.com/office/officeart/2005/8/layout/hList7"/>
    <dgm:cxn modelId="{E7137E79-65EB-FD46-B330-51F5C4C355A9}" type="presOf" srcId="{42FE73F2-E48C-1C46-9073-C1BA9D2AF84E}" destId="{1B6F04D9-C592-C847-97B7-7B6D1AEA0846}" srcOrd="1" destOrd="0" presId="urn:microsoft.com/office/officeart/2005/8/layout/hList7"/>
    <dgm:cxn modelId="{B2B4D4BD-B33F-A542-B8BB-7ADD4643B05A}" type="presOf" srcId="{0EA74AEB-AE48-CC4E-ACFE-EF9A07776C76}" destId="{0AD750F5-3D62-5B49-9FCD-52A736B848AA}" srcOrd="0" destOrd="0" presId="urn:microsoft.com/office/officeart/2005/8/layout/hList7"/>
    <dgm:cxn modelId="{72242CDE-56F4-844C-868A-505E9775FD86}" type="presOf" srcId="{0EA74AEB-AE48-CC4E-ACFE-EF9A07776C76}" destId="{3A94B883-A083-C142-9218-B3605BCA11F1}" srcOrd="1" destOrd="0" presId="urn:microsoft.com/office/officeart/2005/8/layout/hList7"/>
    <dgm:cxn modelId="{358857F5-A3D9-4940-8962-9AC4A4204793}" type="presOf" srcId="{EB6FD2A6-C6DC-F449-A6CB-10AAAFA388AA}" destId="{2D2A6ABE-732D-8E47-B4F7-62EF15E82D75}" srcOrd="1" destOrd="0" presId="urn:microsoft.com/office/officeart/2005/8/layout/hList7"/>
    <dgm:cxn modelId="{AE1B13F8-6D8D-CE43-94B4-9ED121365AEE}" type="presOf" srcId="{80C9B8DB-E77D-E142-A623-592BD53E206F}" destId="{DA84C2DF-22BA-B940-9785-70DF9ACCFA7C}" srcOrd="0" destOrd="0" presId="urn:microsoft.com/office/officeart/2005/8/layout/hList7"/>
    <dgm:cxn modelId="{378CE9F9-0D05-0C45-BBBF-92CD17CFD044}" type="presOf" srcId="{EB6FD2A6-C6DC-F449-A6CB-10AAAFA388AA}" destId="{707BD3EB-0554-124B-8221-A93BAEC0B37D}" srcOrd="0" destOrd="0" presId="urn:microsoft.com/office/officeart/2005/8/layout/hList7"/>
    <dgm:cxn modelId="{0FACDF96-0C82-094D-92F0-01E8CE3CBD19}" type="presParOf" srcId="{5EF84025-3172-B441-BBC6-BB5238949C38}" destId="{B3D38A88-3281-C44C-A753-B68C3808BAFF}" srcOrd="0" destOrd="0" presId="urn:microsoft.com/office/officeart/2005/8/layout/hList7"/>
    <dgm:cxn modelId="{F5F74E8D-3913-E64D-95D6-9657D912978C}" type="presParOf" srcId="{5EF84025-3172-B441-BBC6-BB5238949C38}" destId="{A257E624-EED0-1E42-8861-4248CDBB2163}" srcOrd="1" destOrd="0" presId="urn:microsoft.com/office/officeart/2005/8/layout/hList7"/>
    <dgm:cxn modelId="{5A43DCE4-9747-F549-93A9-3CE204C60E13}" type="presParOf" srcId="{A257E624-EED0-1E42-8861-4248CDBB2163}" destId="{224F9E16-DF5A-944B-8917-13FA8056FBA0}" srcOrd="0" destOrd="0" presId="urn:microsoft.com/office/officeart/2005/8/layout/hList7"/>
    <dgm:cxn modelId="{65AD7E55-E27A-1A43-8C19-38AB254AF48A}" type="presParOf" srcId="{224F9E16-DF5A-944B-8917-13FA8056FBA0}" destId="{707BD3EB-0554-124B-8221-A93BAEC0B37D}" srcOrd="0" destOrd="0" presId="urn:microsoft.com/office/officeart/2005/8/layout/hList7"/>
    <dgm:cxn modelId="{162B8DE5-6678-E743-978D-1DEC7CC3BF10}" type="presParOf" srcId="{224F9E16-DF5A-944B-8917-13FA8056FBA0}" destId="{2D2A6ABE-732D-8E47-B4F7-62EF15E82D75}" srcOrd="1" destOrd="0" presId="urn:microsoft.com/office/officeart/2005/8/layout/hList7"/>
    <dgm:cxn modelId="{59FC9643-82FC-9C45-8AEB-24D50FECA69B}" type="presParOf" srcId="{224F9E16-DF5A-944B-8917-13FA8056FBA0}" destId="{23C478E2-B494-104C-811A-65AE03080EB5}" srcOrd="2" destOrd="0" presId="urn:microsoft.com/office/officeart/2005/8/layout/hList7"/>
    <dgm:cxn modelId="{95897632-E54C-3747-896F-E03A85BC757F}" type="presParOf" srcId="{224F9E16-DF5A-944B-8917-13FA8056FBA0}" destId="{B3FEEBBF-6B6E-A14E-A4B1-BF3A2AF38272}" srcOrd="3" destOrd="0" presId="urn:microsoft.com/office/officeart/2005/8/layout/hList7"/>
    <dgm:cxn modelId="{C10CADA7-7D2C-9F41-85D7-5C3AA55F3D30}" type="presParOf" srcId="{A257E624-EED0-1E42-8861-4248CDBB2163}" destId="{DA84C2DF-22BA-B940-9785-70DF9ACCFA7C}" srcOrd="1" destOrd="0" presId="urn:microsoft.com/office/officeart/2005/8/layout/hList7"/>
    <dgm:cxn modelId="{0D60773C-7E83-A344-9A2E-9C93DD325372}" type="presParOf" srcId="{A257E624-EED0-1E42-8861-4248CDBB2163}" destId="{9E0A5F01-71B1-5E45-A37B-DDBDBB707B0D}" srcOrd="2" destOrd="0" presId="urn:microsoft.com/office/officeart/2005/8/layout/hList7"/>
    <dgm:cxn modelId="{00D4AF69-8DC2-BE4E-8739-B99AE8976417}" type="presParOf" srcId="{9E0A5F01-71B1-5E45-A37B-DDBDBB707B0D}" destId="{0AD750F5-3D62-5B49-9FCD-52A736B848AA}" srcOrd="0" destOrd="0" presId="urn:microsoft.com/office/officeart/2005/8/layout/hList7"/>
    <dgm:cxn modelId="{E0DFD310-B574-CC42-905B-1A3A86E4D070}" type="presParOf" srcId="{9E0A5F01-71B1-5E45-A37B-DDBDBB707B0D}" destId="{3A94B883-A083-C142-9218-B3605BCA11F1}" srcOrd="1" destOrd="0" presId="urn:microsoft.com/office/officeart/2005/8/layout/hList7"/>
    <dgm:cxn modelId="{849DED9B-7818-A345-B408-000044EF44E4}" type="presParOf" srcId="{9E0A5F01-71B1-5E45-A37B-DDBDBB707B0D}" destId="{F8871F97-227D-E04E-9558-CF23019BF8BE}" srcOrd="2" destOrd="0" presId="urn:microsoft.com/office/officeart/2005/8/layout/hList7"/>
    <dgm:cxn modelId="{C1FE8292-ED85-CE4B-84A9-B3EF4286CEAC}" type="presParOf" srcId="{9E0A5F01-71B1-5E45-A37B-DDBDBB707B0D}" destId="{7E56EB5E-5801-9249-94CF-3061388C043B}" srcOrd="3" destOrd="0" presId="urn:microsoft.com/office/officeart/2005/8/layout/hList7"/>
    <dgm:cxn modelId="{A672F4E7-85B4-C24B-8BB8-74C8435B1837}" type="presParOf" srcId="{A257E624-EED0-1E42-8861-4248CDBB2163}" destId="{6EAD8769-63E6-6349-BB9F-7B11C0F8ABFC}" srcOrd="3" destOrd="0" presId="urn:microsoft.com/office/officeart/2005/8/layout/hList7"/>
    <dgm:cxn modelId="{53333AA9-9D4F-1849-B66F-5BCB70CA7217}" type="presParOf" srcId="{A257E624-EED0-1E42-8861-4248CDBB2163}" destId="{82FD3303-9EC7-D94E-BB07-17E4EE66B84A}" srcOrd="4" destOrd="0" presId="urn:microsoft.com/office/officeart/2005/8/layout/hList7"/>
    <dgm:cxn modelId="{C9603305-1093-EB45-A14D-EFAAA7BE82C9}" type="presParOf" srcId="{82FD3303-9EC7-D94E-BB07-17E4EE66B84A}" destId="{E775D3A3-84CB-4342-9E60-0D3773F25616}" srcOrd="0" destOrd="0" presId="urn:microsoft.com/office/officeart/2005/8/layout/hList7"/>
    <dgm:cxn modelId="{33784530-19E2-4647-A6FC-9AC220D9D429}" type="presParOf" srcId="{82FD3303-9EC7-D94E-BB07-17E4EE66B84A}" destId="{1B6F04D9-C592-C847-97B7-7B6D1AEA0846}" srcOrd="1" destOrd="0" presId="urn:microsoft.com/office/officeart/2005/8/layout/hList7"/>
    <dgm:cxn modelId="{719BCA5B-2557-2C4C-A21C-B7E1689E9692}" type="presParOf" srcId="{82FD3303-9EC7-D94E-BB07-17E4EE66B84A}" destId="{8747BE65-6A08-784B-85BC-4AE2CE415CA3}" srcOrd="2" destOrd="0" presId="urn:microsoft.com/office/officeart/2005/8/layout/hList7"/>
    <dgm:cxn modelId="{814ACBE8-84A6-114E-9044-430E0D8DFAD1}" type="presParOf" srcId="{82FD3303-9EC7-D94E-BB07-17E4EE66B84A}" destId="{95C17DAB-CBF1-0345-AC85-09D5D87DB648}"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0DED83-5028-A94C-B999-45C8CE7D5BA0}" type="doc">
      <dgm:prSet loTypeId="urn:microsoft.com/office/officeart/2005/8/layout/hList7" loCatId="" qsTypeId="urn:microsoft.com/office/officeart/2005/8/quickstyle/simple4" qsCatId="simple" csTypeId="urn:microsoft.com/office/officeart/2005/8/colors/accent1_2" csCatId="accent1" phldr="1"/>
      <dgm:spPr/>
    </dgm:pt>
    <dgm:pt modelId="{EB6FD2A6-C6DC-F449-A6CB-10AAAFA388AA}">
      <dgm:prSet phldrT="[Text]" custT="1"/>
      <dgm:spPr>
        <a:solidFill>
          <a:srgbClr val="15477F"/>
        </a:solidFill>
        <a:ln w="12700" cmpd="sng">
          <a:solidFill>
            <a:srgbClr val="2587CC"/>
          </a:solidFill>
        </a:ln>
      </dgm:spPr>
      <dgm:t>
        <a:bodyPr/>
        <a:lstStyle/>
        <a:p>
          <a:r>
            <a:rPr lang="en-GB" sz="800" b="1" dirty="0">
              <a:latin typeface="Arial"/>
              <a:cs typeface="Arial"/>
            </a:rPr>
            <a:t>Full range of solder resist and </a:t>
          </a:r>
          <a:r>
            <a:rPr lang="en-GB" sz="800" b="1" dirty="0" err="1">
              <a:latin typeface="Arial"/>
              <a:cs typeface="Arial"/>
            </a:rPr>
            <a:t>ident</a:t>
          </a:r>
          <a:r>
            <a:rPr lang="en-GB" sz="800" b="1" dirty="0">
              <a:latin typeface="Arial"/>
              <a:cs typeface="Arial"/>
            </a:rPr>
            <a:t> colours to suit the application</a:t>
          </a:r>
          <a:endParaRPr lang="en-US" sz="800" b="1" dirty="0">
            <a:solidFill>
              <a:srgbClr val="D3D7EB"/>
            </a:solidFill>
            <a:latin typeface="Arial"/>
            <a:cs typeface="Arial"/>
          </a:endParaRPr>
        </a:p>
      </dgm:t>
    </dgm:pt>
    <dgm:pt modelId="{5CE71DA6-6B3B-8242-B17E-046D396B7A2D}" type="parTrans" cxnId="{5223FE24-9DF1-3B44-AF3C-E7DB40B3EE6A}">
      <dgm:prSet/>
      <dgm:spPr/>
      <dgm:t>
        <a:bodyPr/>
        <a:lstStyle/>
        <a:p>
          <a:endParaRPr lang="en-US"/>
        </a:p>
      </dgm:t>
    </dgm:pt>
    <dgm:pt modelId="{80C9B8DB-E77D-E142-A623-592BD53E206F}" type="sibTrans" cxnId="{5223FE24-9DF1-3B44-AF3C-E7DB40B3EE6A}">
      <dgm:prSet/>
      <dgm:spPr/>
      <dgm:t>
        <a:bodyPr/>
        <a:lstStyle/>
        <a:p>
          <a:endParaRPr lang="en-US"/>
        </a:p>
      </dgm:t>
    </dgm:pt>
    <dgm:pt modelId="{42FE73F2-E48C-1C46-9073-C1BA9D2AF84E}">
      <dgm:prSet custT="1"/>
      <dgm:spPr>
        <a:solidFill>
          <a:srgbClr val="15477F"/>
        </a:solidFill>
        <a:ln w="12700" cmpd="sng">
          <a:solidFill>
            <a:srgbClr val="2587CC"/>
          </a:solidFill>
        </a:ln>
      </dgm:spPr>
      <dgm:t>
        <a:bodyPr/>
        <a:lstStyle/>
        <a:p>
          <a:r>
            <a:rPr lang="en-GB" sz="800" b="1" dirty="0">
              <a:latin typeface="Arial"/>
              <a:cs typeface="Arial"/>
            </a:rPr>
            <a:t>UL certification for the technology and layer count available</a:t>
          </a:r>
          <a:endParaRPr lang="en-US" sz="800" b="1" dirty="0">
            <a:solidFill>
              <a:srgbClr val="D3D7EB"/>
            </a:solidFill>
            <a:latin typeface="Arial"/>
            <a:cs typeface="Arial"/>
          </a:endParaRPr>
        </a:p>
      </dgm:t>
    </dgm:pt>
    <dgm:pt modelId="{85B8D0E5-CFA6-484A-8B95-56590EC1093B}" type="parTrans" cxnId="{079A8A3D-9B02-A14E-BAF8-7EA68CCEA7DB}">
      <dgm:prSet/>
      <dgm:spPr/>
      <dgm:t>
        <a:bodyPr/>
        <a:lstStyle/>
        <a:p>
          <a:endParaRPr lang="en-US"/>
        </a:p>
      </dgm:t>
    </dgm:pt>
    <dgm:pt modelId="{FC1CA13B-CBCF-A243-9743-17E1C397C3C1}" type="sibTrans" cxnId="{079A8A3D-9B02-A14E-BAF8-7EA68CCEA7DB}">
      <dgm:prSet/>
      <dgm:spPr/>
      <dgm:t>
        <a:bodyPr/>
        <a:lstStyle/>
        <a:p>
          <a:endParaRPr lang="en-US"/>
        </a:p>
      </dgm:t>
    </dgm:pt>
    <dgm:pt modelId="{0EA74AEB-AE48-CC4E-ACFE-EF9A07776C76}">
      <dgm:prSet phldrT="[Text]" custT="1"/>
      <dgm:spPr>
        <a:solidFill>
          <a:srgbClr val="15477F"/>
        </a:solidFill>
        <a:ln w="12700" cmpd="sng">
          <a:solidFill>
            <a:srgbClr val="2587CC"/>
          </a:solidFill>
        </a:ln>
      </dgm:spPr>
      <dgm:t>
        <a:bodyPr/>
        <a:lstStyle/>
        <a:p>
          <a:r>
            <a:rPr lang="en-GB" sz="800" b="1" dirty="0">
              <a:latin typeface="Arial"/>
              <a:cs typeface="Arial"/>
            </a:rPr>
            <a:t>All boards supplied 100% electrically tested</a:t>
          </a:r>
          <a:endParaRPr lang="en-US" sz="800" b="1" dirty="0">
            <a:solidFill>
              <a:srgbClr val="D3D7EB"/>
            </a:solidFill>
            <a:latin typeface="Arial"/>
            <a:cs typeface="Arial"/>
          </a:endParaRPr>
        </a:p>
      </dgm:t>
    </dgm:pt>
    <dgm:pt modelId="{9B409001-AA4B-2A40-A9B9-E2FC07A4FCDE}" type="parTrans" cxnId="{B3D69F1C-95E2-2845-82BB-2AA6DFCE652F}">
      <dgm:prSet/>
      <dgm:spPr/>
      <dgm:t>
        <a:bodyPr/>
        <a:lstStyle/>
        <a:p>
          <a:endParaRPr lang="en-US"/>
        </a:p>
      </dgm:t>
    </dgm:pt>
    <dgm:pt modelId="{F58E6847-A30A-AD4E-A073-097715FEAA3C}" type="sibTrans" cxnId="{B3D69F1C-95E2-2845-82BB-2AA6DFCE652F}">
      <dgm:prSet/>
      <dgm:spPr/>
      <dgm:t>
        <a:bodyPr/>
        <a:lstStyle/>
        <a:p>
          <a:endParaRPr lang="en-US"/>
        </a:p>
      </dgm:t>
    </dgm:pt>
    <dgm:pt modelId="{5EF84025-3172-B441-BBC6-BB5238949C38}" type="pres">
      <dgm:prSet presAssocID="{5F0DED83-5028-A94C-B999-45C8CE7D5BA0}" presName="Name0" presStyleCnt="0">
        <dgm:presLayoutVars>
          <dgm:dir/>
          <dgm:resizeHandles val="exact"/>
        </dgm:presLayoutVars>
      </dgm:prSet>
      <dgm:spPr/>
    </dgm:pt>
    <dgm:pt modelId="{B3D38A88-3281-C44C-A753-B68C3808BAFF}" type="pres">
      <dgm:prSet presAssocID="{5F0DED83-5028-A94C-B999-45C8CE7D5BA0}" presName="fgShape" presStyleLbl="fgShp" presStyleIdx="0" presStyleCnt="1" custScaleY="79166" custLinFactNeighborY="-6249"/>
      <dgm:spPr>
        <a:solidFill>
          <a:srgbClr val="D3D7EB"/>
        </a:solidFill>
      </dgm:spPr>
    </dgm:pt>
    <dgm:pt modelId="{A257E624-EED0-1E42-8861-4248CDBB2163}" type="pres">
      <dgm:prSet presAssocID="{5F0DED83-5028-A94C-B999-45C8CE7D5BA0}" presName="linComp" presStyleCnt="0"/>
      <dgm:spPr/>
    </dgm:pt>
    <dgm:pt modelId="{224F9E16-DF5A-944B-8917-13FA8056FBA0}" type="pres">
      <dgm:prSet presAssocID="{EB6FD2A6-C6DC-F449-A6CB-10AAAFA388AA}" presName="compNode" presStyleCnt="0"/>
      <dgm:spPr/>
    </dgm:pt>
    <dgm:pt modelId="{707BD3EB-0554-124B-8221-A93BAEC0B37D}" type="pres">
      <dgm:prSet presAssocID="{EB6FD2A6-C6DC-F449-A6CB-10AAAFA388AA}" presName="bkgdShape" presStyleLbl="node1" presStyleIdx="0" presStyleCnt="3"/>
      <dgm:spPr/>
    </dgm:pt>
    <dgm:pt modelId="{2D2A6ABE-732D-8E47-B4F7-62EF15E82D75}" type="pres">
      <dgm:prSet presAssocID="{EB6FD2A6-C6DC-F449-A6CB-10AAAFA388AA}" presName="nodeTx" presStyleLbl="node1" presStyleIdx="0" presStyleCnt="3">
        <dgm:presLayoutVars>
          <dgm:bulletEnabled val="1"/>
        </dgm:presLayoutVars>
      </dgm:prSet>
      <dgm:spPr/>
    </dgm:pt>
    <dgm:pt modelId="{23C478E2-B494-104C-811A-65AE03080EB5}" type="pres">
      <dgm:prSet presAssocID="{EB6FD2A6-C6DC-F449-A6CB-10AAAFA388AA}" presName="invisiNode" presStyleLbl="node1" presStyleIdx="0" presStyleCnt="3"/>
      <dgm:spPr/>
    </dgm:pt>
    <dgm:pt modelId="{B3FEEBBF-6B6E-A14E-A4B1-BF3A2AF38272}" type="pres">
      <dgm:prSet presAssocID="{EB6FD2A6-C6DC-F449-A6CB-10AAAFA388A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A84C2DF-22BA-B940-9785-70DF9ACCFA7C}" type="pres">
      <dgm:prSet presAssocID="{80C9B8DB-E77D-E142-A623-592BD53E206F}" presName="sibTrans" presStyleLbl="sibTrans2D1" presStyleIdx="0" presStyleCnt="0"/>
      <dgm:spPr/>
    </dgm:pt>
    <dgm:pt modelId="{9E0A5F01-71B1-5E45-A37B-DDBDBB707B0D}" type="pres">
      <dgm:prSet presAssocID="{0EA74AEB-AE48-CC4E-ACFE-EF9A07776C76}" presName="compNode" presStyleCnt="0"/>
      <dgm:spPr/>
    </dgm:pt>
    <dgm:pt modelId="{0AD750F5-3D62-5B49-9FCD-52A736B848AA}" type="pres">
      <dgm:prSet presAssocID="{0EA74AEB-AE48-CC4E-ACFE-EF9A07776C76}" presName="bkgdShape" presStyleLbl="node1" presStyleIdx="1" presStyleCnt="3"/>
      <dgm:spPr/>
    </dgm:pt>
    <dgm:pt modelId="{3A94B883-A083-C142-9218-B3605BCA11F1}" type="pres">
      <dgm:prSet presAssocID="{0EA74AEB-AE48-CC4E-ACFE-EF9A07776C76}" presName="nodeTx" presStyleLbl="node1" presStyleIdx="1" presStyleCnt="3">
        <dgm:presLayoutVars>
          <dgm:bulletEnabled val="1"/>
        </dgm:presLayoutVars>
      </dgm:prSet>
      <dgm:spPr/>
    </dgm:pt>
    <dgm:pt modelId="{F8871F97-227D-E04E-9558-CF23019BF8BE}" type="pres">
      <dgm:prSet presAssocID="{0EA74AEB-AE48-CC4E-ACFE-EF9A07776C76}" presName="invisiNode" presStyleLbl="node1" presStyleIdx="1" presStyleCnt="3"/>
      <dgm:spPr/>
    </dgm:pt>
    <dgm:pt modelId="{7E56EB5E-5801-9249-94CF-3061388C043B}" type="pres">
      <dgm:prSet presAssocID="{0EA74AEB-AE48-CC4E-ACFE-EF9A07776C76}" presName="imagNode"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EAD8769-63E6-6349-BB9F-7B11C0F8ABFC}" type="pres">
      <dgm:prSet presAssocID="{F58E6847-A30A-AD4E-A073-097715FEAA3C}" presName="sibTrans" presStyleLbl="sibTrans2D1" presStyleIdx="0" presStyleCnt="0"/>
      <dgm:spPr/>
    </dgm:pt>
    <dgm:pt modelId="{82FD3303-9EC7-D94E-BB07-17E4EE66B84A}" type="pres">
      <dgm:prSet presAssocID="{42FE73F2-E48C-1C46-9073-C1BA9D2AF84E}" presName="compNode" presStyleCnt="0"/>
      <dgm:spPr/>
    </dgm:pt>
    <dgm:pt modelId="{E775D3A3-84CB-4342-9E60-0D3773F25616}" type="pres">
      <dgm:prSet presAssocID="{42FE73F2-E48C-1C46-9073-C1BA9D2AF84E}" presName="bkgdShape" presStyleLbl="node1" presStyleIdx="2" presStyleCnt="3"/>
      <dgm:spPr/>
    </dgm:pt>
    <dgm:pt modelId="{1B6F04D9-C592-C847-97B7-7B6D1AEA0846}" type="pres">
      <dgm:prSet presAssocID="{42FE73F2-E48C-1C46-9073-C1BA9D2AF84E}" presName="nodeTx" presStyleLbl="node1" presStyleIdx="2" presStyleCnt="3">
        <dgm:presLayoutVars>
          <dgm:bulletEnabled val="1"/>
        </dgm:presLayoutVars>
      </dgm:prSet>
      <dgm:spPr/>
    </dgm:pt>
    <dgm:pt modelId="{8747BE65-6A08-784B-85BC-4AE2CE415CA3}" type="pres">
      <dgm:prSet presAssocID="{42FE73F2-E48C-1C46-9073-C1BA9D2AF84E}" presName="invisiNode" presStyleLbl="node1" presStyleIdx="2" presStyleCnt="3"/>
      <dgm:spPr/>
    </dgm:pt>
    <dgm:pt modelId="{95C17DAB-CBF1-0345-AC85-09D5D87DB648}" type="pres">
      <dgm:prSet presAssocID="{42FE73F2-E48C-1C46-9073-C1BA9D2AF84E}" presName="imagNode"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B3D69F1C-95E2-2845-82BB-2AA6DFCE652F}" srcId="{5F0DED83-5028-A94C-B999-45C8CE7D5BA0}" destId="{0EA74AEB-AE48-CC4E-ACFE-EF9A07776C76}" srcOrd="1" destOrd="0" parTransId="{9B409001-AA4B-2A40-A9B9-E2FC07A4FCDE}" sibTransId="{F58E6847-A30A-AD4E-A073-097715FEAA3C}"/>
    <dgm:cxn modelId="{5223FE24-9DF1-3B44-AF3C-E7DB40B3EE6A}" srcId="{5F0DED83-5028-A94C-B999-45C8CE7D5BA0}" destId="{EB6FD2A6-C6DC-F449-A6CB-10AAAFA388AA}" srcOrd="0" destOrd="0" parTransId="{5CE71DA6-6B3B-8242-B17E-046D396B7A2D}" sibTransId="{80C9B8DB-E77D-E142-A623-592BD53E206F}"/>
    <dgm:cxn modelId="{079A8A3D-9B02-A14E-BAF8-7EA68CCEA7DB}" srcId="{5F0DED83-5028-A94C-B999-45C8CE7D5BA0}" destId="{42FE73F2-E48C-1C46-9073-C1BA9D2AF84E}" srcOrd="2" destOrd="0" parTransId="{85B8D0E5-CFA6-484A-8B95-56590EC1093B}" sibTransId="{FC1CA13B-CBCF-A243-9743-17E1C397C3C1}"/>
    <dgm:cxn modelId="{B0F6B33E-124D-4E48-91CD-1134E3156E81}" type="presOf" srcId="{42FE73F2-E48C-1C46-9073-C1BA9D2AF84E}" destId="{E775D3A3-84CB-4342-9E60-0D3773F25616}" srcOrd="0" destOrd="0" presId="urn:microsoft.com/office/officeart/2005/8/layout/hList7"/>
    <dgm:cxn modelId="{AAF62177-E3B5-3343-9D19-9FB599E3B852}" type="presOf" srcId="{42FE73F2-E48C-1C46-9073-C1BA9D2AF84E}" destId="{1B6F04D9-C592-C847-97B7-7B6D1AEA0846}" srcOrd="1" destOrd="0" presId="urn:microsoft.com/office/officeart/2005/8/layout/hList7"/>
    <dgm:cxn modelId="{DE3C7079-80FA-F34C-97CD-1ED3D9A34E9B}" type="presOf" srcId="{0EA74AEB-AE48-CC4E-ACFE-EF9A07776C76}" destId="{0AD750F5-3D62-5B49-9FCD-52A736B848AA}" srcOrd="0" destOrd="0" presId="urn:microsoft.com/office/officeart/2005/8/layout/hList7"/>
    <dgm:cxn modelId="{D3CE279E-EA04-324E-81CC-4A9D6D4D181D}" type="presOf" srcId="{80C9B8DB-E77D-E142-A623-592BD53E206F}" destId="{DA84C2DF-22BA-B940-9785-70DF9ACCFA7C}" srcOrd="0" destOrd="0" presId="urn:microsoft.com/office/officeart/2005/8/layout/hList7"/>
    <dgm:cxn modelId="{939D04A0-2833-5B47-8F80-6979EE2E66DE}" type="presOf" srcId="{0EA74AEB-AE48-CC4E-ACFE-EF9A07776C76}" destId="{3A94B883-A083-C142-9218-B3605BCA11F1}" srcOrd="1" destOrd="0" presId="urn:microsoft.com/office/officeart/2005/8/layout/hList7"/>
    <dgm:cxn modelId="{70AA86A6-DC18-1942-ADF0-6A4FE18854A8}" type="presOf" srcId="{F58E6847-A30A-AD4E-A073-097715FEAA3C}" destId="{6EAD8769-63E6-6349-BB9F-7B11C0F8ABFC}" srcOrd="0" destOrd="0" presId="urn:microsoft.com/office/officeart/2005/8/layout/hList7"/>
    <dgm:cxn modelId="{231F27E4-751C-D346-9C8D-07175E1B79CE}" type="presOf" srcId="{EB6FD2A6-C6DC-F449-A6CB-10AAAFA388AA}" destId="{707BD3EB-0554-124B-8221-A93BAEC0B37D}" srcOrd="0" destOrd="0" presId="urn:microsoft.com/office/officeart/2005/8/layout/hList7"/>
    <dgm:cxn modelId="{B5F06EE6-E1C0-FE45-BF53-43161990E936}" type="presOf" srcId="{5F0DED83-5028-A94C-B999-45C8CE7D5BA0}" destId="{5EF84025-3172-B441-BBC6-BB5238949C38}" srcOrd="0" destOrd="0" presId="urn:microsoft.com/office/officeart/2005/8/layout/hList7"/>
    <dgm:cxn modelId="{3AC139F8-8AB7-0044-A75E-AD165985C541}" type="presOf" srcId="{EB6FD2A6-C6DC-F449-A6CB-10AAAFA388AA}" destId="{2D2A6ABE-732D-8E47-B4F7-62EF15E82D75}" srcOrd="1" destOrd="0" presId="urn:microsoft.com/office/officeart/2005/8/layout/hList7"/>
    <dgm:cxn modelId="{314F4BD8-F43A-9548-8449-A5B0DDA369E7}" type="presParOf" srcId="{5EF84025-3172-B441-BBC6-BB5238949C38}" destId="{B3D38A88-3281-C44C-A753-B68C3808BAFF}" srcOrd="0" destOrd="0" presId="urn:microsoft.com/office/officeart/2005/8/layout/hList7"/>
    <dgm:cxn modelId="{D4332FD0-CE04-A64C-B1A0-C8E842D18597}" type="presParOf" srcId="{5EF84025-3172-B441-BBC6-BB5238949C38}" destId="{A257E624-EED0-1E42-8861-4248CDBB2163}" srcOrd="1" destOrd="0" presId="urn:microsoft.com/office/officeart/2005/8/layout/hList7"/>
    <dgm:cxn modelId="{D7B90103-DE96-3547-8BB2-264CCFB0622D}" type="presParOf" srcId="{A257E624-EED0-1E42-8861-4248CDBB2163}" destId="{224F9E16-DF5A-944B-8917-13FA8056FBA0}" srcOrd="0" destOrd="0" presId="urn:microsoft.com/office/officeart/2005/8/layout/hList7"/>
    <dgm:cxn modelId="{DA538207-E77D-A04A-8A59-3DF9E8BC0F0A}" type="presParOf" srcId="{224F9E16-DF5A-944B-8917-13FA8056FBA0}" destId="{707BD3EB-0554-124B-8221-A93BAEC0B37D}" srcOrd="0" destOrd="0" presId="urn:microsoft.com/office/officeart/2005/8/layout/hList7"/>
    <dgm:cxn modelId="{80823C3F-CA03-7541-8890-57C162629278}" type="presParOf" srcId="{224F9E16-DF5A-944B-8917-13FA8056FBA0}" destId="{2D2A6ABE-732D-8E47-B4F7-62EF15E82D75}" srcOrd="1" destOrd="0" presId="urn:microsoft.com/office/officeart/2005/8/layout/hList7"/>
    <dgm:cxn modelId="{FF4C9AF2-5F3E-734D-B820-0717F8665CFB}" type="presParOf" srcId="{224F9E16-DF5A-944B-8917-13FA8056FBA0}" destId="{23C478E2-B494-104C-811A-65AE03080EB5}" srcOrd="2" destOrd="0" presId="urn:microsoft.com/office/officeart/2005/8/layout/hList7"/>
    <dgm:cxn modelId="{81344C5D-0AB9-374B-B3C4-E65B2CA8BDE3}" type="presParOf" srcId="{224F9E16-DF5A-944B-8917-13FA8056FBA0}" destId="{B3FEEBBF-6B6E-A14E-A4B1-BF3A2AF38272}" srcOrd="3" destOrd="0" presId="urn:microsoft.com/office/officeart/2005/8/layout/hList7"/>
    <dgm:cxn modelId="{3DDA1653-C997-A14F-9B77-AA8B3BBC66C9}" type="presParOf" srcId="{A257E624-EED0-1E42-8861-4248CDBB2163}" destId="{DA84C2DF-22BA-B940-9785-70DF9ACCFA7C}" srcOrd="1" destOrd="0" presId="urn:microsoft.com/office/officeart/2005/8/layout/hList7"/>
    <dgm:cxn modelId="{27A9B614-A4BE-D749-BA65-CC5A8AC7D43A}" type="presParOf" srcId="{A257E624-EED0-1E42-8861-4248CDBB2163}" destId="{9E0A5F01-71B1-5E45-A37B-DDBDBB707B0D}" srcOrd="2" destOrd="0" presId="urn:microsoft.com/office/officeart/2005/8/layout/hList7"/>
    <dgm:cxn modelId="{1822A6AE-B3DB-C347-99F2-4A1D95658477}" type="presParOf" srcId="{9E0A5F01-71B1-5E45-A37B-DDBDBB707B0D}" destId="{0AD750F5-3D62-5B49-9FCD-52A736B848AA}" srcOrd="0" destOrd="0" presId="urn:microsoft.com/office/officeart/2005/8/layout/hList7"/>
    <dgm:cxn modelId="{2D4936F3-D32F-9844-832F-C1F2A5465EBA}" type="presParOf" srcId="{9E0A5F01-71B1-5E45-A37B-DDBDBB707B0D}" destId="{3A94B883-A083-C142-9218-B3605BCA11F1}" srcOrd="1" destOrd="0" presId="urn:microsoft.com/office/officeart/2005/8/layout/hList7"/>
    <dgm:cxn modelId="{83C586BE-17D9-5140-A481-3C1FD2D112BD}" type="presParOf" srcId="{9E0A5F01-71B1-5E45-A37B-DDBDBB707B0D}" destId="{F8871F97-227D-E04E-9558-CF23019BF8BE}" srcOrd="2" destOrd="0" presId="urn:microsoft.com/office/officeart/2005/8/layout/hList7"/>
    <dgm:cxn modelId="{6B33E87F-984F-BF42-8A06-40635E8DAC01}" type="presParOf" srcId="{9E0A5F01-71B1-5E45-A37B-DDBDBB707B0D}" destId="{7E56EB5E-5801-9249-94CF-3061388C043B}" srcOrd="3" destOrd="0" presId="urn:microsoft.com/office/officeart/2005/8/layout/hList7"/>
    <dgm:cxn modelId="{8B8E336E-5D4F-FC4C-8025-A5307BFC57A2}" type="presParOf" srcId="{A257E624-EED0-1E42-8861-4248CDBB2163}" destId="{6EAD8769-63E6-6349-BB9F-7B11C0F8ABFC}" srcOrd="3" destOrd="0" presId="urn:microsoft.com/office/officeart/2005/8/layout/hList7"/>
    <dgm:cxn modelId="{2A61580C-4D70-384A-89DB-AB97878E0223}" type="presParOf" srcId="{A257E624-EED0-1E42-8861-4248CDBB2163}" destId="{82FD3303-9EC7-D94E-BB07-17E4EE66B84A}" srcOrd="4" destOrd="0" presId="urn:microsoft.com/office/officeart/2005/8/layout/hList7"/>
    <dgm:cxn modelId="{9C51C027-142F-E545-8352-5C9A46C0827F}" type="presParOf" srcId="{82FD3303-9EC7-D94E-BB07-17E4EE66B84A}" destId="{E775D3A3-84CB-4342-9E60-0D3773F25616}" srcOrd="0" destOrd="0" presId="urn:microsoft.com/office/officeart/2005/8/layout/hList7"/>
    <dgm:cxn modelId="{6367E7C7-444F-8E4C-8660-C02712D3089D}" type="presParOf" srcId="{82FD3303-9EC7-D94E-BB07-17E4EE66B84A}" destId="{1B6F04D9-C592-C847-97B7-7B6D1AEA0846}" srcOrd="1" destOrd="0" presId="urn:microsoft.com/office/officeart/2005/8/layout/hList7"/>
    <dgm:cxn modelId="{17E32679-B8B9-D24E-AB56-CBF08002D8EB}" type="presParOf" srcId="{82FD3303-9EC7-D94E-BB07-17E4EE66B84A}" destId="{8747BE65-6A08-784B-85BC-4AE2CE415CA3}" srcOrd="2" destOrd="0" presId="urn:microsoft.com/office/officeart/2005/8/layout/hList7"/>
    <dgm:cxn modelId="{9896A9C0-830E-114A-9C56-C0A766B7B0D5}" type="presParOf" srcId="{82FD3303-9EC7-D94E-BB07-17E4EE66B84A}" destId="{95C17DAB-CBF1-0345-AC85-09D5D87DB648}" srcOrd="3" destOrd="0" presId="urn:microsoft.com/office/officeart/2005/8/layout/hList7"/>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0DED83-5028-A94C-B999-45C8CE7D5BA0}" type="doc">
      <dgm:prSet loTypeId="urn:microsoft.com/office/officeart/2005/8/layout/hList7" loCatId="" qsTypeId="urn:microsoft.com/office/officeart/2005/8/quickstyle/simple4" qsCatId="simple" csTypeId="urn:microsoft.com/office/officeart/2005/8/colors/accent1_2" csCatId="accent1" phldr="1"/>
      <dgm:spPr/>
    </dgm:pt>
    <dgm:pt modelId="{EB6FD2A6-C6DC-F449-A6CB-10AAAFA388AA}">
      <dgm:prSet phldrT="[Text]" custT="1"/>
      <dgm:spPr>
        <a:solidFill>
          <a:srgbClr val="15477F"/>
        </a:solidFill>
        <a:ln w="12700" cmpd="sng">
          <a:solidFill>
            <a:schemeClr val="accent3">
              <a:lumMod val="60000"/>
              <a:lumOff val="40000"/>
            </a:schemeClr>
          </a:solidFill>
        </a:ln>
      </dgm:spPr>
      <dgm:t>
        <a:bodyPr/>
        <a:lstStyle/>
        <a:p>
          <a:r>
            <a:rPr lang="en-GB" sz="1000" b="1" dirty="0">
              <a:latin typeface="Arial"/>
              <a:cs typeface="Arial"/>
            </a:rPr>
            <a:t>Increased endurance to thermal strains</a:t>
          </a:r>
          <a:endParaRPr lang="en-US" sz="1000" b="1" dirty="0">
            <a:solidFill>
              <a:srgbClr val="D3D7EB"/>
            </a:solidFill>
            <a:latin typeface="Arial"/>
            <a:cs typeface="Arial"/>
          </a:endParaRPr>
        </a:p>
      </dgm:t>
    </dgm:pt>
    <dgm:pt modelId="{5CE71DA6-6B3B-8242-B17E-046D396B7A2D}" type="parTrans" cxnId="{5223FE24-9DF1-3B44-AF3C-E7DB40B3EE6A}">
      <dgm:prSet/>
      <dgm:spPr/>
      <dgm:t>
        <a:bodyPr/>
        <a:lstStyle/>
        <a:p>
          <a:endParaRPr lang="en-US"/>
        </a:p>
      </dgm:t>
    </dgm:pt>
    <dgm:pt modelId="{80C9B8DB-E77D-E142-A623-592BD53E206F}" type="sibTrans" cxnId="{5223FE24-9DF1-3B44-AF3C-E7DB40B3EE6A}">
      <dgm:prSet/>
      <dgm:spPr/>
      <dgm:t>
        <a:bodyPr/>
        <a:lstStyle/>
        <a:p>
          <a:endParaRPr lang="en-US"/>
        </a:p>
      </dgm:t>
    </dgm:pt>
    <dgm:pt modelId="{0EA74AEB-AE48-CC4E-ACFE-EF9A07776C76}">
      <dgm:prSet phldrT="[Text]" custT="1"/>
      <dgm:spPr>
        <a:solidFill>
          <a:srgbClr val="15477F"/>
        </a:solidFill>
        <a:ln w="12700" cmpd="sng">
          <a:solidFill>
            <a:srgbClr val="C3D69B"/>
          </a:solidFill>
        </a:ln>
      </dgm:spPr>
      <dgm:t>
        <a:bodyPr/>
        <a:lstStyle/>
        <a:p>
          <a:r>
            <a:rPr lang="en-GB" sz="1000" b="1" dirty="0">
              <a:latin typeface="Arial"/>
              <a:cs typeface="Arial"/>
            </a:rPr>
            <a:t>Increased current carrying capacity</a:t>
          </a:r>
          <a:endParaRPr lang="en-US" sz="1000" b="1" dirty="0">
            <a:solidFill>
              <a:srgbClr val="D3D7EB"/>
            </a:solidFill>
            <a:latin typeface="Arial"/>
            <a:cs typeface="Arial"/>
          </a:endParaRPr>
        </a:p>
      </dgm:t>
    </dgm:pt>
    <dgm:pt modelId="{9B409001-AA4B-2A40-A9B9-E2FC07A4FCDE}" type="parTrans" cxnId="{B3D69F1C-95E2-2845-82BB-2AA6DFCE652F}">
      <dgm:prSet/>
      <dgm:spPr/>
      <dgm:t>
        <a:bodyPr/>
        <a:lstStyle/>
        <a:p>
          <a:endParaRPr lang="en-US"/>
        </a:p>
      </dgm:t>
    </dgm:pt>
    <dgm:pt modelId="{F58E6847-A30A-AD4E-A073-097715FEAA3C}" type="sibTrans" cxnId="{B3D69F1C-95E2-2845-82BB-2AA6DFCE652F}">
      <dgm:prSet/>
      <dgm:spPr/>
      <dgm:t>
        <a:bodyPr/>
        <a:lstStyle/>
        <a:p>
          <a:endParaRPr lang="en-US"/>
        </a:p>
      </dgm:t>
    </dgm:pt>
    <dgm:pt modelId="{5EF84025-3172-B441-BBC6-BB5238949C38}" type="pres">
      <dgm:prSet presAssocID="{5F0DED83-5028-A94C-B999-45C8CE7D5BA0}" presName="Name0" presStyleCnt="0">
        <dgm:presLayoutVars>
          <dgm:dir/>
          <dgm:resizeHandles val="exact"/>
        </dgm:presLayoutVars>
      </dgm:prSet>
      <dgm:spPr/>
    </dgm:pt>
    <dgm:pt modelId="{B3D38A88-3281-C44C-A753-B68C3808BAFF}" type="pres">
      <dgm:prSet presAssocID="{5F0DED83-5028-A94C-B999-45C8CE7D5BA0}" presName="fgShape" presStyleLbl="fgShp" presStyleIdx="0" presStyleCnt="1" custScaleY="79166" custLinFactNeighborY="-6249"/>
      <dgm:spPr>
        <a:solidFill>
          <a:srgbClr val="D3D7EB"/>
        </a:solidFill>
      </dgm:spPr>
    </dgm:pt>
    <dgm:pt modelId="{A257E624-EED0-1E42-8861-4248CDBB2163}" type="pres">
      <dgm:prSet presAssocID="{5F0DED83-5028-A94C-B999-45C8CE7D5BA0}" presName="linComp" presStyleCnt="0"/>
      <dgm:spPr/>
    </dgm:pt>
    <dgm:pt modelId="{224F9E16-DF5A-944B-8917-13FA8056FBA0}" type="pres">
      <dgm:prSet presAssocID="{EB6FD2A6-C6DC-F449-A6CB-10AAAFA388AA}" presName="compNode" presStyleCnt="0"/>
      <dgm:spPr/>
    </dgm:pt>
    <dgm:pt modelId="{707BD3EB-0554-124B-8221-A93BAEC0B37D}" type="pres">
      <dgm:prSet presAssocID="{EB6FD2A6-C6DC-F449-A6CB-10AAAFA388AA}" presName="bkgdShape" presStyleLbl="node1" presStyleIdx="0" presStyleCnt="2" custScaleY="95080"/>
      <dgm:spPr/>
    </dgm:pt>
    <dgm:pt modelId="{2D2A6ABE-732D-8E47-B4F7-62EF15E82D75}" type="pres">
      <dgm:prSet presAssocID="{EB6FD2A6-C6DC-F449-A6CB-10AAAFA388AA}" presName="nodeTx" presStyleLbl="node1" presStyleIdx="0" presStyleCnt="2">
        <dgm:presLayoutVars>
          <dgm:bulletEnabled val="1"/>
        </dgm:presLayoutVars>
      </dgm:prSet>
      <dgm:spPr/>
    </dgm:pt>
    <dgm:pt modelId="{23C478E2-B494-104C-811A-65AE03080EB5}" type="pres">
      <dgm:prSet presAssocID="{EB6FD2A6-C6DC-F449-A6CB-10AAAFA388AA}" presName="invisiNode" presStyleLbl="node1" presStyleIdx="0" presStyleCnt="2"/>
      <dgm:spPr/>
    </dgm:pt>
    <dgm:pt modelId="{B3FEEBBF-6B6E-A14E-A4B1-BF3A2AF38272}" type="pres">
      <dgm:prSet presAssocID="{EB6FD2A6-C6DC-F449-A6CB-10AAAFA388AA}" presName="imagNode" presStyleLbl="fgImgPlace1" presStyleIdx="0" presStyleCnt="2" custLinFactNeighborX="1474" custLinFactNeighborY="1136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A84C2DF-22BA-B940-9785-70DF9ACCFA7C}" type="pres">
      <dgm:prSet presAssocID="{80C9B8DB-E77D-E142-A623-592BD53E206F}" presName="sibTrans" presStyleLbl="sibTrans2D1" presStyleIdx="0" presStyleCnt="0"/>
      <dgm:spPr/>
    </dgm:pt>
    <dgm:pt modelId="{9E0A5F01-71B1-5E45-A37B-DDBDBB707B0D}" type="pres">
      <dgm:prSet presAssocID="{0EA74AEB-AE48-CC4E-ACFE-EF9A07776C76}" presName="compNode" presStyleCnt="0"/>
      <dgm:spPr/>
    </dgm:pt>
    <dgm:pt modelId="{0AD750F5-3D62-5B49-9FCD-52A736B848AA}" type="pres">
      <dgm:prSet presAssocID="{0EA74AEB-AE48-CC4E-ACFE-EF9A07776C76}" presName="bkgdShape" presStyleLbl="node1" presStyleIdx="1" presStyleCnt="2" custScaleY="95757"/>
      <dgm:spPr/>
    </dgm:pt>
    <dgm:pt modelId="{3A94B883-A083-C142-9218-B3605BCA11F1}" type="pres">
      <dgm:prSet presAssocID="{0EA74AEB-AE48-CC4E-ACFE-EF9A07776C76}" presName="nodeTx" presStyleLbl="node1" presStyleIdx="1" presStyleCnt="2">
        <dgm:presLayoutVars>
          <dgm:bulletEnabled val="1"/>
        </dgm:presLayoutVars>
      </dgm:prSet>
      <dgm:spPr/>
    </dgm:pt>
    <dgm:pt modelId="{F8871F97-227D-E04E-9558-CF23019BF8BE}" type="pres">
      <dgm:prSet presAssocID="{0EA74AEB-AE48-CC4E-ACFE-EF9A07776C76}" presName="invisiNode" presStyleLbl="node1" presStyleIdx="1" presStyleCnt="2"/>
      <dgm:spPr/>
    </dgm:pt>
    <dgm:pt modelId="{7E56EB5E-5801-9249-94CF-3061388C043B}" type="pres">
      <dgm:prSet presAssocID="{0EA74AEB-AE48-CC4E-ACFE-EF9A07776C76}" presName="imagNode" presStyleLbl="fgImgPlace1" presStyleIdx="1" presStyleCnt="2" custLinFactNeighborX="-7860" custLinFactNeighborY="14668"/>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D7EA4E00-A9D9-C047-A871-9981EF98B090}" type="presOf" srcId="{EB6FD2A6-C6DC-F449-A6CB-10AAAFA388AA}" destId="{2D2A6ABE-732D-8E47-B4F7-62EF15E82D75}" srcOrd="1" destOrd="0" presId="urn:microsoft.com/office/officeart/2005/8/layout/hList7"/>
    <dgm:cxn modelId="{B3D69F1C-95E2-2845-82BB-2AA6DFCE652F}" srcId="{5F0DED83-5028-A94C-B999-45C8CE7D5BA0}" destId="{0EA74AEB-AE48-CC4E-ACFE-EF9A07776C76}" srcOrd="1" destOrd="0" parTransId="{9B409001-AA4B-2A40-A9B9-E2FC07A4FCDE}" sibTransId="{F58E6847-A30A-AD4E-A073-097715FEAA3C}"/>
    <dgm:cxn modelId="{5E86A023-3B20-BE4B-807B-197C2A3544DF}" type="presOf" srcId="{0EA74AEB-AE48-CC4E-ACFE-EF9A07776C76}" destId="{0AD750F5-3D62-5B49-9FCD-52A736B848AA}" srcOrd="0" destOrd="0" presId="urn:microsoft.com/office/officeart/2005/8/layout/hList7"/>
    <dgm:cxn modelId="{5223FE24-9DF1-3B44-AF3C-E7DB40B3EE6A}" srcId="{5F0DED83-5028-A94C-B999-45C8CE7D5BA0}" destId="{EB6FD2A6-C6DC-F449-A6CB-10AAAFA388AA}" srcOrd="0" destOrd="0" parTransId="{5CE71DA6-6B3B-8242-B17E-046D396B7A2D}" sibTransId="{80C9B8DB-E77D-E142-A623-592BD53E206F}"/>
    <dgm:cxn modelId="{4C9C613D-9FD0-374B-B56B-226A3FDB1F66}" type="presOf" srcId="{80C9B8DB-E77D-E142-A623-592BD53E206F}" destId="{DA84C2DF-22BA-B940-9785-70DF9ACCFA7C}" srcOrd="0" destOrd="0" presId="urn:microsoft.com/office/officeart/2005/8/layout/hList7"/>
    <dgm:cxn modelId="{D47E9A47-9A34-E142-BE22-EE4BA8465BFD}" type="presOf" srcId="{EB6FD2A6-C6DC-F449-A6CB-10AAAFA388AA}" destId="{707BD3EB-0554-124B-8221-A93BAEC0B37D}" srcOrd="0" destOrd="0" presId="urn:microsoft.com/office/officeart/2005/8/layout/hList7"/>
    <dgm:cxn modelId="{703E0D50-A68C-F846-877C-1F118D86FE6C}" type="presOf" srcId="{0EA74AEB-AE48-CC4E-ACFE-EF9A07776C76}" destId="{3A94B883-A083-C142-9218-B3605BCA11F1}" srcOrd="1" destOrd="0" presId="urn:microsoft.com/office/officeart/2005/8/layout/hList7"/>
    <dgm:cxn modelId="{D40EE58C-9D23-F74B-B85B-30CFEEEDB299}" type="presOf" srcId="{5F0DED83-5028-A94C-B999-45C8CE7D5BA0}" destId="{5EF84025-3172-B441-BBC6-BB5238949C38}" srcOrd="0" destOrd="0" presId="urn:microsoft.com/office/officeart/2005/8/layout/hList7"/>
    <dgm:cxn modelId="{89060EC9-CD97-714E-B109-3FFB786E748B}" type="presParOf" srcId="{5EF84025-3172-B441-BBC6-BB5238949C38}" destId="{B3D38A88-3281-C44C-A753-B68C3808BAFF}" srcOrd="0" destOrd="0" presId="urn:microsoft.com/office/officeart/2005/8/layout/hList7"/>
    <dgm:cxn modelId="{0EB5DC10-B24D-9949-811A-8947D04C1697}" type="presParOf" srcId="{5EF84025-3172-B441-BBC6-BB5238949C38}" destId="{A257E624-EED0-1E42-8861-4248CDBB2163}" srcOrd="1" destOrd="0" presId="urn:microsoft.com/office/officeart/2005/8/layout/hList7"/>
    <dgm:cxn modelId="{93B37522-7A55-8F4A-9BF6-B0C780B7FE40}" type="presParOf" srcId="{A257E624-EED0-1E42-8861-4248CDBB2163}" destId="{224F9E16-DF5A-944B-8917-13FA8056FBA0}" srcOrd="0" destOrd="0" presId="urn:microsoft.com/office/officeart/2005/8/layout/hList7"/>
    <dgm:cxn modelId="{8C1A5C6B-B15A-A346-8052-1B5BC2131133}" type="presParOf" srcId="{224F9E16-DF5A-944B-8917-13FA8056FBA0}" destId="{707BD3EB-0554-124B-8221-A93BAEC0B37D}" srcOrd="0" destOrd="0" presId="urn:microsoft.com/office/officeart/2005/8/layout/hList7"/>
    <dgm:cxn modelId="{B6C8832A-B86A-3B46-A410-D99F75B08FA0}" type="presParOf" srcId="{224F9E16-DF5A-944B-8917-13FA8056FBA0}" destId="{2D2A6ABE-732D-8E47-B4F7-62EF15E82D75}" srcOrd="1" destOrd="0" presId="urn:microsoft.com/office/officeart/2005/8/layout/hList7"/>
    <dgm:cxn modelId="{63FAF5FE-6523-A043-B30A-6F95D936F691}" type="presParOf" srcId="{224F9E16-DF5A-944B-8917-13FA8056FBA0}" destId="{23C478E2-B494-104C-811A-65AE03080EB5}" srcOrd="2" destOrd="0" presId="urn:microsoft.com/office/officeart/2005/8/layout/hList7"/>
    <dgm:cxn modelId="{999F93A5-F909-CB4A-A98D-DBA43537FC1A}" type="presParOf" srcId="{224F9E16-DF5A-944B-8917-13FA8056FBA0}" destId="{B3FEEBBF-6B6E-A14E-A4B1-BF3A2AF38272}" srcOrd="3" destOrd="0" presId="urn:microsoft.com/office/officeart/2005/8/layout/hList7"/>
    <dgm:cxn modelId="{6439F63E-2249-3D49-92E7-3D27C856C35A}" type="presParOf" srcId="{A257E624-EED0-1E42-8861-4248CDBB2163}" destId="{DA84C2DF-22BA-B940-9785-70DF9ACCFA7C}" srcOrd="1" destOrd="0" presId="urn:microsoft.com/office/officeart/2005/8/layout/hList7"/>
    <dgm:cxn modelId="{BFDAA893-831E-C843-A6A9-DDDAC2D31F60}" type="presParOf" srcId="{A257E624-EED0-1E42-8861-4248CDBB2163}" destId="{9E0A5F01-71B1-5E45-A37B-DDBDBB707B0D}" srcOrd="2" destOrd="0" presId="urn:microsoft.com/office/officeart/2005/8/layout/hList7"/>
    <dgm:cxn modelId="{386DE2A5-BE63-6D49-8A76-9295B754F982}" type="presParOf" srcId="{9E0A5F01-71B1-5E45-A37B-DDBDBB707B0D}" destId="{0AD750F5-3D62-5B49-9FCD-52A736B848AA}" srcOrd="0" destOrd="0" presId="urn:microsoft.com/office/officeart/2005/8/layout/hList7"/>
    <dgm:cxn modelId="{E76216C8-31A1-7A45-A881-B1ABBCC44351}" type="presParOf" srcId="{9E0A5F01-71B1-5E45-A37B-DDBDBB707B0D}" destId="{3A94B883-A083-C142-9218-B3605BCA11F1}" srcOrd="1" destOrd="0" presId="urn:microsoft.com/office/officeart/2005/8/layout/hList7"/>
    <dgm:cxn modelId="{0FD7678D-ED38-874E-A195-B1781E4D17EA}" type="presParOf" srcId="{9E0A5F01-71B1-5E45-A37B-DDBDBB707B0D}" destId="{F8871F97-227D-E04E-9558-CF23019BF8BE}" srcOrd="2" destOrd="0" presId="urn:microsoft.com/office/officeart/2005/8/layout/hList7"/>
    <dgm:cxn modelId="{FBEA4BE4-C511-7E4C-8CD8-70A78B65F6F1}" type="presParOf" srcId="{9E0A5F01-71B1-5E45-A37B-DDBDBB707B0D}" destId="{7E56EB5E-5801-9249-94CF-3061388C043B}"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0DED83-5028-A94C-B999-45C8CE7D5BA0}" type="doc">
      <dgm:prSet loTypeId="urn:microsoft.com/office/officeart/2005/8/layout/hList7" loCatId="" qsTypeId="urn:microsoft.com/office/officeart/2005/8/quickstyle/simple4" qsCatId="simple" csTypeId="urn:microsoft.com/office/officeart/2005/8/colors/accent1_2" csCatId="accent1" phldr="1"/>
      <dgm:spPr/>
    </dgm:pt>
    <dgm:pt modelId="{EB6FD2A6-C6DC-F449-A6CB-10AAAFA388AA}">
      <dgm:prSet phldrT="[Text]" custT="1"/>
      <dgm:spPr>
        <a:solidFill>
          <a:srgbClr val="15477F"/>
        </a:solidFill>
        <a:ln w="12700" cmpd="sng">
          <a:solidFill>
            <a:srgbClr val="C3D69B"/>
          </a:solidFill>
        </a:ln>
      </dgm:spPr>
      <dgm:t>
        <a:bodyPr/>
        <a:lstStyle/>
        <a:p>
          <a:r>
            <a:rPr lang="en-GB" sz="1000" b="1" dirty="0">
              <a:latin typeface="Arial"/>
              <a:cs typeface="Arial"/>
            </a:rPr>
            <a:t>Increased mechanical strength at connector sites and in PTH holes</a:t>
          </a:r>
          <a:endParaRPr lang="en-US" sz="1000" b="1" dirty="0">
            <a:solidFill>
              <a:srgbClr val="D3D7EB"/>
            </a:solidFill>
            <a:latin typeface="Arial"/>
            <a:cs typeface="Arial"/>
          </a:endParaRPr>
        </a:p>
      </dgm:t>
    </dgm:pt>
    <dgm:pt modelId="{5CE71DA6-6B3B-8242-B17E-046D396B7A2D}" type="parTrans" cxnId="{5223FE24-9DF1-3B44-AF3C-E7DB40B3EE6A}">
      <dgm:prSet/>
      <dgm:spPr/>
      <dgm:t>
        <a:bodyPr/>
        <a:lstStyle/>
        <a:p>
          <a:endParaRPr lang="en-US"/>
        </a:p>
      </dgm:t>
    </dgm:pt>
    <dgm:pt modelId="{80C9B8DB-E77D-E142-A623-592BD53E206F}" type="sibTrans" cxnId="{5223FE24-9DF1-3B44-AF3C-E7DB40B3EE6A}">
      <dgm:prSet/>
      <dgm:spPr/>
      <dgm:t>
        <a:bodyPr/>
        <a:lstStyle/>
        <a:p>
          <a:endParaRPr lang="en-US"/>
        </a:p>
      </dgm:t>
    </dgm:pt>
    <dgm:pt modelId="{0EA74AEB-AE48-CC4E-ACFE-EF9A07776C76}">
      <dgm:prSet phldrT="[Text]" custT="1"/>
      <dgm:spPr>
        <a:solidFill>
          <a:srgbClr val="15477F"/>
        </a:solidFill>
        <a:ln w="12700" cmpd="sng">
          <a:solidFill>
            <a:srgbClr val="C3D69B"/>
          </a:solidFill>
        </a:ln>
      </dgm:spPr>
      <dgm:t>
        <a:bodyPr/>
        <a:lstStyle/>
        <a:p>
          <a:r>
            <a:rPr lang="en-GB" sz="1000" b="1" dirty="0">
              <a:latin typeface="Arial"/>
              <a:cs typeface="Arial"/>
            </a:rPr>
            <a:t>Reduced product size by incorporating multiple copper weights on the same layer of circuitry</a:t>
          </a:r>
          <a:endParaRPr lang="en-US" sz="1000" b="1" dirty="0">
            <a:solidFill>
              <a:srgbClr val="D3D7EB"/>
            </a:solidFill>
            <a:latin typeface="Arial"/>
            <a:cs typeface="Arial"/>
          </a:endParaRPr>
        </a:p>
      </dgm:t>
    </dgm:pt>
    <dgm:pt modelId="{9B409001-AA4B-2A40-A9B9-E2FC07A4FCDE}" type="parTrans" cxnId="{B3D69F1C-95E2-2845-82BB-2AA6DFCE652F}">
      <dgm:prSet/>
      <dgm:spPr/>
      <dgm:t>
        <a:bodyPr/>
        <a:lstStyle/>
        <a:p>
          <a:endParaRPr lang="en-US"/>
        </a:p>
      </dgm:t>
    </dgm:pt>
    <dgm:pt modelId="{F58E6847-A30A-AD4E-A073-097715FEAA3C}" type="sibTrans" cxnId="{B3D69F1C-95E2-2845-82BB-2AA6DFCE652F}">
      <dgm:prSet/>
      <dgm:spPr/>
      <dgm:t>
        <a:bodyPr/>
        <a:lstStyle/>
        <a:p>
          <a:endParaRPr lang="en-US"/>
        </a:p>
      </dgm:t>
    </dgm:pt>
    <dgm:pt modelId="{5EF84025-3172-B441-BBC6-BB5238949C38}" type="pres">
      <dgm:prSet presAssocID="{5F0DED83-5028-A94C-B999-45C8CE7D5BA0}" presName="Name0" presStyleCnt="0">
        <dgm:presLayoutVars>
          <dgm:dir/>
          <dgm:resizeHandles val="exact"/>
        </dgm:presLayoutVars>
      </dgm:prSet>
      <dgm:spPr/>
    </dgm:pt>
    <dgm:pt modelId="{B3D38A88-3281-C44C-A753-B68C3808BAFF}" type="pres">
      <dgm:prSet presAssocID="{5F0DED83-5028-A94C-B999-45C8CE7D5BA0}" presName="fgShape" presStyleLbl="fgShp" presStyleIdx="0" presStyleCnt="1" custScaleY="79166" custLinFactNeighborY="-6249"/>
      <dgm:spPr>
        <a:solidFill>
          <a:srgbClr val="D3D7EB"/>
        </a:solidFill>
      </dgm:spPr>
    </dgm:pt>
    <dgm:pt modelId="{A257E624-EED0-1E42-8861-4248CDBB2163}" type="pres">
      <dgm:prSet presAssocID="{5F0DED83-5028-A94C-B999-45C8CE7D5BA0}" presName="linComp" presStyleCnt="0"/>
      <dgm:spPr/>
    </dgm:pt>
    <dgm:pt modelId="{224F9E16-DF5A-944B-8917-13FA8056FBA0}" type="pres">
      <dgm:prSet presAssocID="{EB6FD2A6-C6DC-F449-A6CB-10AAAFA388AA}" presName="compNode" presStyleCnt="0"/>
      <dgm:spPr/>
    </dgm:pt>
    <dgm:pt modelId="{707BD3EB-0554-124B-8221-A93BAEC0B37D}" type="pres">
      <dgm:prSet presAssocID="{EB6FD2A6-C6DC-F449-A6CB-10AAAFA388AA}" presName="bkgdShape" presStyleLbl="node1" presStyleIdx="0" presStyleCnt="2"/>
      <dgm:spPr/>
    </dgm:pt>
    <dgm:pt modelId="{2D2A6ABE-732D-8E47-B4F7-62EF15E82D75}" type="pres">
      <dgm:prSet presAssocID="{EB6FD2A6-C6DC-F449-A6CB-10AAAFA388AA}" presName="nodeTx" presStyleLbl="node1" presStyleIdx="0" presStyleCnt="2">
        <dgm:presLayoutVars>
          <dgm:bulletEnabled val="1"/>
        </dgm:presLayoutVars>
      </dgm:prSet>
      <dgm:spPr/>
    </dgm:pt>
    <dgm:pt modelId="{23C478E2-B494-104C-811A-65AE03080EB5}" type="pres">
      <dgm:prSet presAssocID="{EB6FD2A6-C6DC-F449-A6CB-10AAAFA388AA}" presName="invisiNode" presStyleLbl="node1" presStyleIdx="0" presStyleCnt="2"/>
      <dgm:spPr/>
    </dgm:pt>
    <dgm:pt modelId="{B3FEEBBF-6B6E-A14E-A4B1-BF3A2AF38272}" type="pres">
      <dgm:prSet presAssocID="{EB6FD2A6-C6DC-F449-A6CB-10AAAFA388AA}"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A84C2DF-22BA-B940-9785-70DF9ACCFA7C}" type="pres">
      <dgm:prSet presAssocID="{80C9B8DB-E77D-E142-A623-592BD53E206F}" presName="sibTrans" presStyleLbl="sibTrans2D1" presStyleIdx="0" presStyleCnt="0"/>
      <dgm:spPr/>
    </dgm:pt>
    <dgm:pt modelId="{9E0A5F01-71B1-5E45-A37B-DDBDBB707B0D}" type="pres">
      <dgm:prSet presAssocID="{0EA74AEB-AE48-CC4E-ACFE-EF9A07776C76}" presName="compNode" presStyleCnt="0"/>
      <dgm:spPr/>
    </dgm:pt>
    <dgm:pt modelId="{0AD750F5-3D62-5B49-9FCD-52A736B848AA}" type="pres">
      <dgm:prSet presAssocID="{0EA74AEB-AE48-CC4E-ACFE-EF9A07776C76}" presName="bkgdShape" presStyleLbl="node1" presStyleIdx="1" presStyleCnt="2"/>
      <dgm:spPr/>
    </dgm:pt>
    <dgm:pt modelId="{3A94B883-A083-C142-9218-B3605BCA11F1}" type="pres">
      <dgm:prSet presAssocID="{0EA74AEB-AE48-CC4E-ACFE-EF9A07776C76}" presName="nodeTx" presStyleLbl="node1" presStyleIdx="1" presStyleCnt="2">
        <dgm:presLayoutVars>
          <dgm:bulletEnabled val="1"/>
        </dgm:presLayoutVars>
      </dgm:prSet>
      <dgm:spPr/>
    </dgm:pt>
    <dgm:pt modelId="{F8871F97-227D-E04E-9558-CF23019BF8BE}" type="pres">
      <dgm:prSet presAssocID="{0EA74AEB-AE48-CC4E-ACFE-EF9A07776C76}" presName="invisiNode" presStyleLbl="node1" presStyleIdx="1" presStyleCnt="2"/>
      <dgm:spPr/>
    </dgm:pt>
    <dgm:pt modelId="{7E56EB5E-5801-9249-94CF-3061388C043B}" type="pres">
      <dgm:prSet presAssocID="{0EA74AEB-AE48-CC4E-ACFE-EF9A07776C76}" presName="imagNode" presStyleLbl="fgImgPlace1" presStyleIdx="1"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BDE5B716-FF36-4F44-A271-73EEAE206E0A}" type="presOf" srcId="{0EA74AEB-AE48-CC4E-ACFE-EF9A07776C76}" destId="{0AD750F5-3D62-5B49-9FCD-52A736B848AA}" srcOrd="0" destOrd="0" presId="urn:microsoft.com/office/officeart/2005/8/layout/hList7"/>
    <dgm:cxn modelId="{A8AAD81A-72AB-8C47-85A1-2049C12EF38B}" type="presOf" srcId="{5F0DED83-5028-A94C-B999-45C8CE7D5BA0}" destId="{5EF84025-3172-B441-BBC6-BB5238949C38}" srcOrd="0" destOrd="0" presId="urn:microsoft.com/office/officeart/2005/8/layout/hList7"/>
    <dgm:cxn modelId="{B3D69F1C-95E2-2845-82BB-2AA6DFCE652F}" srcId="{5F0DED83-5028-A94C-B999-45C8CE7D5BA0}" destId="{0EA74AEB-AE48-CC4E-ACFE-EF9A07776C76}" srcOrd="1" destOrd="0" parTransId="{9B409001-AA4B-2A40-A9B9-E2FC07A4FCDE}" sibTransId="{F58E6847-A30A-AD4E-A073-097715FEAA3C}"/>
    <dgm:cxn modelId="{5223FE24-9DF1-3B44-AF3C-E7DB40B3EE6A}" srcId="{5F0DED83-5028-A94C-B999-45C8CE7D5BA0}" destId="{EB6FD2A6-C6DC-F449-A6CB-10AAAFA388AA}" srcOrd="0" destOrd="0" parTransId="{5CE71DA6-6B3B-8242-B17E-046D396B7A2D}" sibTransId="{80C9B8DB-E77D-E142-A623-592BD53E206F}"/>
    <dgm:cxn modelId="{02DBB84B-E66F-CA43-A4B1-1097327816A5}" type="presOf" srcId="{EB6FD2A6-C6DC-F449-A6CB-10AAAFA388AA}" destId="{2D2A6ABE-732D-8E47-B4F7-62EF15E82D75}" srcOrd="1" destOrd="0" presId="urn:microsoft.com/office/officeart/2005/8/layout/hList7"/>
    <dgm:cxn modelId="{C5FA4054-9F2E-2A46-9E2D-515137DFD606}" type="presOf" srcId="{EB6FD2A6-C6DC-F449-A6CB-10AAAFA388AA}" destId="{707BD3EB-0554-124B-8221-A93BAEC0B37D}" srcOrd="0" destOrd="0" presId="urn:microsoft.com/office/officeart/2005/8/layout/hList7"/>
    <dgm:cxn modelId="{497FB4B4-6B9E-2948-8519-214D68628AC7}" type="presOf" srcId="{0EA74AEB-AE48-CC4E-ACFE-EF9A07776C76}" destId="{3A94B883-A083-C142-9218-B3605BCA11F1}" srcOrd="1" destOrd="0" presId="urn:microsoft.com/office/officeart/2005/8/layout/hList7"/>
    <dgm:cxn modelId="{710022D3-13AD-DC4B-B83F-25EE99AE2989}" type="presOf" srcId="{80C9B8DB-E77D-E142-A623-592BD53E206F}" destId="{DA84C2DF-22BA-B940-9785-70DF9ACCFA7C}" srcOrd="0" destOrd="0" presId="urn:microsoft.com/office/officeart/2005/8/layout/hList7"/>
    <dgm:cxn modelId="{B7B22F22-B31A-AC4B-B65F-8A804335C2B8}" type="presParOf" srcId="{5EF84025-3172-B441-BBC6-BB5238949C38}" destId="{B3D38A88-3281-C44C-A753-B68C3808BAFF}" srcOrd="0" destOrd="0" presId="urn:microsoft.com/office/officeart/2005/8/layout/hList7"/>
    <dgm:cxn modelId="{BD5F0064-B7BC-2848-BD76-712A1E86C343}" type="presParOf" srcId="{5EF84025-3172-B441-BBC6-BB5238949C38}" destId="{A257E624-EED0-1E42-8861-4248CDBB2163}" srcOrd="1" destOrd="0" presId="urn:microsoft.com/office/officeart/2005/8/layout/hList7"/>
    <dgm:cxn modelId="{45FC5326-5E8F-8949-B07C-7024CEC46962}" type="presParOf" srcId="{A257E624-EED0-1E42-8861-4248CDBB2163}" destId="{224F9E16-DF5A-944B-8917-13FA8056FBA0}" srcOrd="0" destOrd="0" presId="urn:microsoft.com/office/officeart/2005/8/layout/hList7"/>
    <dgm:cxn modelId="{8E0B068F-70A4-9346-80B1-E8B75C36E8A2}" type="presParOf" srcId="{224F9E16-DF5A-944B-8917-13FA8056FBA0}" destId="{707BD3EB-0554-124B-8221-A93BAEC0B37D}" srcOrd="0" destOrd="0" presId="urn:microsoft.com/office/officeart/2005/8/layout/hList7"/>
    <dgm:cxn modelId="{A45491A7-52C8-4341-9A6F-16E0925223B0}" type="presParOf" srcId="{224F9E16-DF5A-944B-8917-13FA8056FBA0}" destId="{2D2A6ABE-732D-8E47-B4F7-62EF15E82D75}" srcOrd="1" destOrd="0" presId="urn:microsoft.com/office/officeart/2005/8/layout/hList7"/>
    <dgm:cxn modelId="{A725C60C-4DFA-674F-9FB3-4146A8EEAA67}" type="presParOf" srcId="{224F9E16-DF5A-944B-8917-13FA8056FBA0}" destId="{23C478E2-B494-104C-811A-65AE03080EB5}" srcOrd="2" destOrd="0" presId="urn:microsoft.com/office/officeart/2005/8/layout/hList7"/>
    <dgm:cxn modelId="{E6EEF1D1-F95A-AF4F-87E2-5D393880DD47}" type="presParOf" srcId="{224F9E16-DF5A-944B-8917-13FA8056FBA0}" destId="{B3FEEBBF-6B6E-A14E-A4B1-BF3A2AF38272}" srcOrd="3" destOrd="0" presId="urn:microsoft.com/office/officeart/2005/8/layout/hList7"/>
    <dgm:cxn modelId="{05D9C789-C32C-AF4E-B719-1349B4C10054}" type="presParOf" srcId="{A257E624-EED0-1E42-8861-4248CDBB2163}" destId="{DA84C2DF-22BA-B940-9785-70DF9ACCFA7C}" srcOrd="1" destOrd="0" presId="urn:microsoft.com/office/officeart/2005/8/layout/hList7"/>
    <dgm:cxn modelId="{F4957C74-0B50-2742-9B51-B915DC7075CB}" type="presParOf" srcId="{A257E624-EED0-1E42-8861-4248CDBB2163}" destId="{9E0A5F01-71B1-5E45-A37B-DDBDBB707B0D}" srcOrd="2" destOrd="0" presId="urn:microsoft.com/office/officeart/2005/8/layout/hList7"/>
    <dgm:cxn modelId="{914699B0-A913-DA41-ACAF-6A343A9DE070}" type="presParOf" srcId="{9E0A5F01-71B1-5E45-A37B-DDBDBB707B0D}" destId="{0AD750F5-3D62-5B49-9FCD-52A736B848AA}" srcOrd="0" destOrd="0" presId="urn:microsoft.com/office/officeart/2005/8/layout/hList7"/>
    <dgm:cxn modelId="{30379515-FE4B-5F43-983B-B1323492BECB}" type="presParOf" srcId="{9E0A5F01-71B1-5E45-A37B-DDBDBB707B0D}" destId="{3A94B883-A083-C142-9218-B3605BCA11F1}" srcOrd="1" destOrd="0" presId="urn:microsoft.com/office/officeart/2005/8/layout/hList7"/>
    <dgm:cxn modelId="{73E26BAC-C206-0149-B99D-7299596EEDBA}" type="presParOf" srcId="{9E0A5F01-71B1-5E45-A37B-DDBDBB707B0D}" destId="{F8871F97-227D-E04E-9558-CF23019BF8BE}" srcOrd="2" destOrd="0" presId="urn:microsoft.com/office/officeart/2005/8/layout/hList7"/>
    <dgm:cxn modelId="{D49B9DF5-992D-0740-B4CA-BFDBDD8C5642}" type="presParOf" srcId="{9E0A5F01-71B1-5E45-A37B-DDBDBB707B0D}" destId="{7E56EB5E-5801-9249-94CF-3061388C043B}" srcOrd="3" destOrd="0" presId="urn:microsoft.com/office/officeart/2005/8/layout/hList7"/>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BD3EB-0554-124B-8221-A93BAEC0B37D}">
      <dsp:nvSpPr>
        <dsp:cNvPr id="0" name=""/>
        <dsp:cNvSpPr/>
      </dsp:nvSpPr>
      <dsp:spPr>
        <a:xfrm>
          <a:off x="101" y="0"/>
          <a:ext cx="1354102" cy="2524296"/>
        </a:xfrm>
        <a:prstGeom prst="roundRect">
          <a:avLst>
            <a:gd name="adj" fmla="val 10000"/>
          </a:avLst>
        </a:prstGeom>
        <a:solidFill>
          <a:srgbClr val="1547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rgbClr val="D3D7EB"/>
              </a:solidFill>
              <a:latin typeface="Arial"/>
              <a:cs typeface="Arial"/>
            </a:rPr>
            <a:t>UK factory for up to 16 layers</a:t>
          </a:r>
          <a:endParaRPr lang="en-US" sz="1000" kern="1200" dirty="0">
            <a:solidFill>
              <a:srgbClr val="D3D7EB"/>
            </a:solidFill>
            <a:latin typeface="Arial"/>
            <a:cs typeface="Arial"/>
          </a:endParaRPr>
        </a:p>
      </dsp:txBody>
      <dsp:txXfrm>
        <a:off x="101" y="1009718"/>
        <a:ext cx="1354102" cy="1009718"/>
      </dsp:txXfrm>
    </dsp:sp>
    <dsp:sp modelId="{B3FEEBBF-6B6E-A14E-A4B1-BF3A2AF38272}">
      <dsp:nvSpPr>
        <dsp:cNvPr id="0" name=""/>
        <dsp:cNvSpPr/>
      </dsp:nvSpPr>
      <dsp:spPr>
        <a:xfrm>
          <a:off x="256857" y="151457"/>
          <a:ext cx="840590" cy="8405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5F506B9-6224-1243-B731-DE627F0ECD44}">
      <dsp:nvSpPr>
        <dsp:cNvPr id="0" name=""/>
        <dsp:cNvSpPr/>
      </dsp:nvSpPr>
      <dsp:spPr>
        <a:xfrm>
          <a:off x="1394827" y="0"/>
          <a:ext cx="1354102" cy="2524296"/>
        </a:xfrm>
        <a:prstGeom prst="roundRect">
          <a:avLst>
            <a:gd name="adj" fmla="val 10000"/>
          </a:avLst>
        </a:prstGeom>
        <a:solidFill>
          <a:srgbClr val="1547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rgbClr val="D3D7EB"/>
              </a:solidFill>
              <a:latin typeface="Arial"/>
              <a:cs typeface="Arial"/>
            </a:rPr>
            <a:t>Dedicated to “Lean” manufacturing”</a:t>
          </a:r>
          <a:endParaRPr lang="en-US" sz="900" b="1" kern="1200" dirty="0">
            <a:solidFill>
              <a:srgbClr val="D3D7EB"/>
            </a:solidFill>
            <a:latin typeface="Arial"/>
            <a:cs typeface="Arial"/>
          </a:endParaRPr>
        </a:p>
      </dsp:txBody>
      <dsp:txXfrm>
        <a:off x="1394827" y="1009718"/>
        <a:ext cx="1354102" cy="1009718"/>
      </dsp:txXfrm>
    </dsp:sp>
    <dsp:sp modelId="{B873D933-8EA5-584B-B95D-2A251C880323}">
      <dsp:nvSpPr>
        <dsp:cNvPr id="0" name=""/>
        <dsp:cNvSpPr/>
      </dsp:nvSpPr>
      <dsp:spPr>
        <a:xfrm>
          <a:off x="1651583" y="151457"/>
          <a:ext cx="840590" cy="8405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E017511-B647-484D-AC49-E6383C6DB245}">
      <dsp:nvSpPr>
        <dsp:cNvPr id="0" name=""/>
        <dsp:cNvSpPr/>
      </dsp:nvSpPr>
      <dsp:spPr>
        <a:xfrm>
          <a:off x="2789553" y="0"/>
          <a:ext cx="1354102" cy="2524296"/>
        </a:xfrm>
        <a:prstGeom prst="roundRect">
          <a:avLst>
            <a:gd name="adj" fmla="val 10000"/>
          </a:avLst>
        </a:prstGeom>
        <a:solidFill>
          <a:srgbClr val="1547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rgbClr val="D3D7EB"/>
              </a:solidFill>
              <a:latin typeface="Arial"/>
              <a:cs typeface="Arial"/>
            </a:rPr>
            <a:t>Fast turnaround of prototyping and mass production with IATF 16949, ISO 9001:2015, UL: E53704 (US &amp; Canadian approvals)</a:t>
          </a:r>
          <a:endParaRPr lang="en-US" sz="900" b="1" kern="1200" dirty="0">
            <a:solidFill>
              <a:srgbClr val="D3D7EB"/>
            </a:solidFill>
            <a:latin typeface="Arial"/>
            <a:cs typeface="Arial"/>
          </a:endParaRPr>
        </a:p>
      </dsp:txBody>
      <dsp:txXfrm>
        <a:off x="2789553" y="1009718"/>
        <a:ext cx="1354102" cy="1009718"/>
      </dsp:txXfrm>
    </dsp:sp>
    <dsp:sp modelId="{AF33C99C-2736-C048-9C07-54A9D3FC75D3}">
      <dsp:nvSpPr>
        <dsp:cNvPr id="0" name=""/>
        <dsp:cNvSpPr/>
      </dsp:nvSpPr>
      <dsp:spPr>
        <a:xfrm>
          <a:off x="3046309" y="151457"/>
          <a:ext cx="840590" cy="8405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37B9F80-1269-2F40-8A13-EE65015549F5}">
      <dsp:nvSpPr>
        <dsp:cNvPr id="0" name=""/>
        <dsp:cNvSpPr/>
      </dsp:nvSpPr>
      <dsp:spPr>
        <a:xfrm>
          <a:off x="4184279" y="0"/>
          <a:ext cx="1354102" cy="2524296"/>
        </a:xfrm>
        <a:prstGeom prst="roundRect">
          <a:avLst>
            <a:gd name="adj" fmla="val 10000"/>
          </a:avLst>
        </a:prstGeom>
        <a:solidFill>
          <a:srgbClr val="1547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rgbClr val="D3D7EB"/>
              </a:solidFill>
              <a:latin typeface="Arial"/>
              <a:cs typeface="Arial"/>
            </a:rPr>
            <a:t>Quality Assurance Dedicated UK and China QA Teams</a:t>
          </a:r>
          <a:endParaRPr lang="en-US" sz="900" b="1" kern="1200" dirty="0">
            <a:solidFill>
              <a:srgbClr val="D3D7EB"/>
            </a:solidFill>
            <a:latin typeface="Arial"/>
            <a:cs typeface="Arial"/>
          </a:endParaRPr>
        </a:p>
      </dsp:txBody>
      <dsp:txXfrm>
        <a:off x="4184279" y="1009718"/>
        <a:ext cx="1354102" cy="1009718"/>
      </dsp:txXfrm>
    </dsp:sp>
    <dsp:sp modelId="{8B02A479-2410-B447-A661-9651363C0F64}">
      <dsp:nvSpPr>
        <dsp:cNvPr id="0" name=""/>
        <dsp:cNvSpPr/>
      </dsp:nvSpPr>
      <dsp:spPr>
        <a:xfrm>
          <a:off x="4441035" y="151457"/>
          <a:ext cx="840590" cy="8405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5150295-57AA-E444-94CE-28E48AF3DDAD}">
      <dsp:nvSpPr>
        <dsp:cNvPr id="0" name=""/>
        <dsp:cNvSpPr/>
      </dsp:nvSpPr>
      <dsp:spPr>
        <a:xfrm>
          <a:off x="5579004" y="0"/>
          <a:ext cx="1354102" cy="2524296"/>
        </a:xfrm>
        <a:prstGeom prst="roundRect">
          <a:avLst>
            <a:gd name="adj" fmla="val 10000"/>
          </a:avLst>
        </a:prstGeom>
        <a:solidFill>
          <a:srgbClr val="1547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rgbClr val="D3D7EB"/>
              </a:solidFill>
              <a:latin typeface="Arial"/>
              <a:cs typeface="Arial"/>
            </a:rPr>
            <a:t>ISO 9001:2015 Certification </a:t>
          </a:r>
          <a:br>
            <a:rPr lang="en-GB" sz="900" b="1" kern="1200" dirty="0">
              <a:solidFill>
                <a:srgbClr val="D3D7EB"/>
              </a:solidFill>
              <a:latin typeface="Arial"/>
              <a:cs typeface="Arial"/>
            </a:rPr>
          </a:br>
          <a:r>
            <a:rPr lang="en-GB" sz="900" b="1" kern="1200" dirty="0">
              <a:solidFill>
                <a:srgbClr val="D3D7EB"/>
              </a:solidFill>
              <a:latin typeface="Arial"/>
              <a:cs typeface="Arial"/>
            </a:rPr>
            <a:t>Factory IATF 16949 Certification</a:t>
          </a:r>
          <a:endParaRPr lang="en-US" sz="900" b="1" kern="1200" dirty="0">
            <a:solidFill>
              <a:srgbClr val="D3D7EB"/>
            </a:solidFill>
            <a:latin typeface="Arial"/>
            <a:cs typeface="Arial"/>
          </a:endParaRPr>
        </a:p>
      </dsp:txBody>
      <dsp:txXfrm>
        <a:off x="5579004" y="1009718"/>
        <a:ext cx="1354102" cy="1009718"/>
      </dsp:txXfrm>
    </dsp:sp>
    <dsp:sp modelId="{D10E3414-CA81-B64D-8DF5-E68BC04C8663}">
      <dsp:nvSpPr>
        <dsp:cNvPr id="0" name=""/>
        <dsp:cNvSpPr/>
      </dsp:nvSpPr>
      <dsp:spPr>
        <a:xfrm>
          <a:off x="5835760" y="151457"/>
          <a:ext cx="840590" cy="8405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775D3A3-84CB-4342-9E60-0D3773F25616}">
      <dsp:nvSpPr>
        <dsp:cNvPr id="0" name=""/>
        <dsp:cNvSpPr/>
      </dsp:nvSpPr>
      <dsp:spPr>
        <a:xfrm>
          <a:off x="6973730" y="0"/>
          <a:ext cx="1354102" cy="2524296"/>
        </a:xfrm>
        <a:prstGeom prst="roundRect">
          <a:avLst>
            <a:gd name="adj" fmla="val 10000"/>
          </a:avLst>
        </a:prstGeom>
        <a:solidFill>
          <a:srgbClr val="15477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rgbClr val="D3D7EB"/>
              </a:solidFill>
              <a:latin typeface="Arial"/>
              <a:cs typeface="Arial"/>
            </a:rPr>
            <a:t>AS9100</a:t>
          </a:r>
          <a:endParaRPr lang="en-US" sz="900" b="1" kern="1200" dirty="0">
            <a:solidFill>
              <a:srgbClr val="D3D7EB"/>
            </a:solidFill>
            <a:latin typeface="Arial"/>
            <a:cs typeface="Arial"/>
          </a:endParaRPr>
        </a:p>
      </dsp:txBody>
      <dsp:txXfrm>
        <a:off x="6973730" y="1009718"/>
        <a:ext cx="1354102" cy="1009718"/>
      </dsp:txXfrm>
    </dsp:sp>
    <dsp:sp modelId="{95C17DAB-CBF1-0345-AC85-09D5D87DB648}">
      <dsp:nvSpPr>
        <dsp:cNvPr id="0" name=""/>
        <dsp:cNvSpPr/>
      </dsp:nvSpPr>
      <dsp:spPr>
        <a:xfrm>
          <a:off x="7230486" y="151457"/>
          <a:ext cx="840590" cy="8405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3D38A88-3281-C44C-A753-B68C3808BAFF}">
      <dsp:nvSpPr>
        <dsp:cNvPr id="0" name=""/>
        <dsp:cNvSpPr/>
      </dsp:nvSpPr>
      <dsp:spPr>
        <a:xfrm>
          <a:off x="333117" y="2035218"/>
          <a:ext cx="7661700" cy="299757"/>
        </a:xfrm>
        <a:prstGeom prst="leftRightArrow">
          <a:avLst/>
        </a:prstGeom>
        <a:solidFill>
          <a:srgbClr val="D3D7E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BD3EB-0554-124B-8221-A93BAEC0B37D}">
      <dsp:nvSpPr>
        <dsp:cNvPr id="0" name=""/>
        <dsp:cNvSpPr/>
      </dsp:nvSpPr>
      <dsp:spPr>
        <a:xfrm>
          <a:off x="786" y="0"/>
          <a:ext cx="1224238" cy="2061095"/>
        </a:xfrm>
        <a:prstGeom prst="roundRect">
          <a:avLst>
            <a:gd name="adj" fmla="val 10000"/>
          </a:avLst>
        </a:prstGeom>
        <a:solidFill>
          <a:srgbClr val="15477F"/>
        </a:solidFill>
        <a:ln w="12700" cmpd="sng">
          <a:solidFill>
            <a:srgbClr val="2587CC"/>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b="1" kern="1200" dirty="0">
              <a:latin typeface="Arial"/>
              <a:cs typeface="Arial"/>
            </a:rPr>
            <a:t>In-house CAM engineering resources </a:t>
          </a:r>
          <a:endParaRPr lang="en-US" sz="800" b="1" kern="1200" dirty="0">
            <a:solidFill>
              <a:srgbClr val="D3D7EB"/>
            </a:solidFill>
            <a:latin typeface="Arial"/>
            <a:cs typeface="Arial"/>
          </a:endParaRPr>
        </a:p>
      </dsp:txBody>
      <dsp:txXfrm>
        <a:off x="786" y="824438"/>
        <a:ext cx="1224238" cy="824438"/>
      </dsp:txXfrm>
    </dsp:sp>
    <dsp:sp modelId="{B3FEEBBF-6B6E-A14E-A4B1-BF3A2AF38272}">
      <dsp:nvSpPr>
        <dsp:cNvPr id="0" name=""/>
        <dsp:cNvSpPr/>
      </dsp:nvSpPr>
      <dsp:spPr>
        <a:xfrm>
          <a:off x="269733" y="123665"/>
          <a:ext cx="686344" cy="6863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D750F5-3D62-5B49-9FCD-52A736B848AA}">
      <dsp:nvSpPr>
        <dsp:cNvPr id="0" name=""/>
        <dsp:cNvSpPr/>
      </dsp:nvSpPr>
      <dsp:spPr>
        <a:xfrm>
          <a:off x="1261752" y="0"/>
          <a:ext cx="1224238" cy="2061095"/>
        </a:xfrm>
        <a:prstGeom prst="roundRect">
          <a:avLst>
            <a:gd name="adj" fmla="val 10000"/>
          </a:avLst>
        </a:prstGeom>
        <a:solidFill>
          <a:srgbClr val="15477F"/>
        </a:solidFill>
        <a:ln w="12700" cmpd="sng">
          <a:solidFill>
            <a:srgbClr val="2587CC"/>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b="1" kern="1200" dirty="0">
              <a:latin typeface="Arial"/>
              <a:cs typeface="Arial"/>
            </a:rPr>
            <a:t>Globally available laminate materials: </a:t>
          </a:r>
          <a:r>
            <a:rPr lang="en-GB" sz="800" b="1" kern="1200" dirty="0" err="1">
              <a:latin typeface="Arial"/>
              <a:cs typeface="Arial"/>
            </a:rPr>
            <a:t>Shengyi</a:t>
          </a:r>
          <a:r>
            <a:rPr lang="en-GB" sz="800" b="1" kern="1200" dirty="0">
              <a:latin typeface="Arial"/>
              <a:cs typeface="Arial"/>
            </a:rPr>
            <a:t>, </a:t>
          </a:r>
          <a:r>
            <a:rPr lang="en-GB" sz="800" b="1" kern="1200" dirty="0" err="1">
              <a:latin typeface="Arial"/>
              <a:cs typeface="Arial"/>
            </a:rPr>
            <a:t>Kingboard</a:t>
          </a:r>
          <a:r>
            <a:rPr lang="en-GB" sz="800" b="1" kern="1200" dirty="0">
              <a:latin typeface="Arial"/>
              <a:cs typeface="Arial"/>
            </a:rPr>
            <a:t>, </a:t>
          </a:r>
          <a:r>
            <a:rPr lang="en-GB" sz="800" b="1" kern="1200" dirty="0" err="1">
              <a:latin typeface="Arial"/>
              <a:cs typeface="Arial"/>
            </a:rPr>
            <a:t>Iteq</a:t>
          </a:r>
          <a:r>
            <a:rPr lang="en-GB" sz="800" b="1" kern="1200" dirty="0">
              <a:latin typeface="Arial"/>
              <a:cs typeface="Arial"/>
            </a:rPr>
            <a:t>, </a:t>
          </a:r>
          <a:r>
            <a:rPr lang="en-GB" sz="800" b="1" kern="1200" dirty="0" err="1">
              <a:latin typeface="Arial"/>
              <a:cs typeface="Arial"/>
            </a:rPr>
            <a:t>Ventec</a:t>
          </a:r>
          <a:r>
            <a:rPr lang="en-GB" sz="800" b="1" kern="1200" dirty="0">
              <a:latin typeface="Arial"/>
              <a:cs typeface="Arial"/>
            </a:rPr>
            <a:t>, </a:t>
          </a:r>
          <a:r>
            <a:rPr lang="en-GB" sz="800" b="1" kern="1200" dirty="0" err="1">
              <a:latin typeface="Arial"/>
              <a:cs typeface="Arial"/>
            </a:rPr>
            <a:t>Nelco</a:t>
          </a:r>
          <a:r>
            <a:rPr lang="en-GB" sz="800" b="1" kern="1200" dirty="0">
              <a:latin typeface="Arial"/>
              <a:cs typeface="Arial"/>
            </a:rPr>
            <a:t>, Rogers, </a:t>
          </a:r>
          <a:r>
            <a:rPr lang="en-GB" sz="800" b="1" kern="1200" dirty="0" err="1">
              <a:latin typeface="Arial"/>
              <a:cs typeface="Arial"/>
            </a:rPr>
            <a:t>Isola</a:t>
          </a:r>
          <a:r>
            <a:rPr lang="en-GB" sz="800" b="1" kern="1200" dirty="0">
              <a:latin typeface="Arial"/>
              <a:cs typeface="Arial"/>
            </a:rPr>
            <a:t> and other RF/High Frequency materials</a:t>
          </a:r>
          <a:endParaRPr lang="en-US" sz="800" b="1" kern="1200" dirty="0">
            <a:solidFill>
              <a:srgbClr val="D3D7EB"/>
            </a:solidFill>
            <a:latin typeface="Arial"/>
            <a:cs typeface="Arial"/>
          </a:endParaRPr>
        </a:p>
      </dsp:txBody>
      <dsp:txXfrm>
        <a:off x="1261752" y="824438"/>
        <a:ext cx="1224238" cy="824438"/>
      </dsp:txXfrm>
    </dsp:sp>
    <dsp:sp modelId="{7E56EB5E-5801-9249-94CF-3061388C043B}">
      <dsp:nvSpPr>
        <dsp:cNvPr id="0" name=""/>
        <dsp:cNvSpPr/>
      </dsp:nvSpPr>
      <dsp:spPr>
        <a:xfrm>
          <a:off x="1530699" y="123665"/>
          <a:ext cx="686344" cy="6863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775D3A3-84CB-4342-9E60-0D3773F25616}">
      <dsp:nvSpPr>
        <dsp:cNvPr id="0" name=""/>
        <dsp:cNvSpPr/>
      </dsp:nvSpPr>
      <dsp:spPr>
        <a:xfrm>
          <a:off x="2522718" y="0"/>
          <a:ext cx="1224238" cy="2061095"/>
        </a:xfrm>
        <a:prstGeom prst="roundRect">
          <a:avLst>
            <a:gd name="adj" fmla="val 10000"/>
          </a:avLst>
        </a:prstGeom>
        <a:solidFill>
          <a:srgbClr val="15477F"/>
        </a:solidFill>
        <a:ln w="12700" cmpd="sng">
          <a:solidFill>
            <a:srgbClr val="2587CC"/>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b="1" kern="1200" dirty="0">
              <a:latin typeface="Arial"/>
              <a:cs typeface="Arial"/>
            </a:rPr>
            <a:t>Special requirements available such as: Selective gold plating for edge connectors, Peel-able solder resist, carbon pad printing</a:t>
          </a:r>
          <a:endParaRPr lang="en-US" sz="800" b="1" kern="1200" dirty="0">
            <a:solidFill>
              <a:srgbClr val="D3D7EB"/>
            </a:solidFill>
            <a:latin typeface="Arial"/>
            <a:cs typeface="Arial"/>
          </a:endParaRPr>
        </a:p>
      </dsp:txBody>
      <dsp:txXfrm>
        <a:off x="2522718" y="824438"/>
        <a:ext cx="1224238" cy="824438"/>
      </dsp:txXfrm>
    </dsp:sp>
    <dsp:sp modelId="{95C17DAB-CBF1-0345-AC85-09D5D87DB648}">
      <dsp:nvSpPr>
        <dsp:cNvPr id="0" name=""/>
        <dsp:cNvSpPr/>
      </dsp:nvSpPr>
      <dsp:spPr>
        <a:xfrm>
          <a:off x="2791665" y="123665"/>
          <a:ext cx="686344" cy="6863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3D38A88-3281-C44C-A753-B68C3808BAFF}">
      <dsp:nvSpPr>
        <dsp:cNvPr id="0" name=""/>
        <dsp:cNvSpPr/>
      </dsp:nvSpPr>
      <dsp:spPr>
        <a:xfrm>
          <a:off x="149909" y="1661761"/>
          <a:ext cx="3447924" cy="244752"/>
        </a:xfrm>
        <a:prstGeom prst="leftRightArrow">
          <a:avLst/>
        </a:prstGeom>
        <a:solidFill>
          <a:srgbClr val="D3D7E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BD3EB-0554-124B-8221-A93BAEC0B37D}">
      <dsp:nvSpPr>
        <dsp:cNvPr id="0" name=""/>
        <dsp:cNvSpPr/>
      </dsp:nvSpPr>
      <dsp:spPr>
        <a:xfrm>
          <a:off x="786" y="0"/>
          <a:ext cx="1224238" cy="2061095"/>
        </a:xfrm>
        <a:prstGeom prst="roundRect">
          <a:avLst>
            <a:gd name="adj" fmla="val 10000"/>
          </a:avLst>
        </a:prstGeom>
        <a:solidFill>
          <a:srgbClr val="15477F"/>
        </a:solidFill>
        <a:ln w="12700" cmpd="sng">
          <a:solidFill>
            <a:srgbClr val="2587CC"/>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b="1" kern="1200" dirty="0">
              <a:latin typeface="Arial"/>
              <a:cs typeface="Arial"/>
            </a:rPr>
            <a:t>Full range of solder resist and </a:t>
          </a:r>
          <a:r>
            <a:rPr lang="en-GB" sz="800" b="1" kern="1200" dirty="0" err="1">
              <a:latin typeface="Arial"/>
              <a:cs typeface="Arial"/>
            </a:rPr>
            <a:t>ident</a:t>
          </a:r>
          <a:r>
            <a:rPr lang="en-GB" sz="800" b="1" kern="1200" dirty="0">
              <a:latin typeface="Arial"/>
              <a:cs typeface="Arial"/>
            </a:rPr>
            <a:t> colours to suit the application</a:t>
          </a:r>
          <a:endParaRPr lang="en-US" sz="800" b="1" kern="1200" dirty="0">
            <a:solidFill>
              <a:srgbClr val="D3D7EB"/>
            </a:solidFill>
            <a:latin typeface="Arial"/>
            <a:cs typeface="Arial"/>
          </a:endParaRPr>
        </a:p>
      </dsp:txBody>
      <dsp:txXfrm>
        <a:off x="786" y="824438"/>
        <a:ext cx="1224238" cy="824438"/>
      </dsp:txXfrm>
    </dsp:sp>
    <dsp:sp modelId="{B3FEEBBF-6B6E-A14E-A4B1-BF3A2AF38272}">
      <dsp:nvSpPr>
        <dsp:cNvPr id="0" name=""/>
        <dsp:cNvSpPr/>
      </dsp:nvSpPr>
      <dsp:spPr>
        <a:xfrm>
          <a:off x="269733" y="123665"/>
          <a:ext cx="686344" cy="6863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D750F5-3D62-5B49-9FCD-52A736B848AA}">
      <dsp:nvSpPr>
        <dsp:cNvPr id="0" name=""/>
        <dsp:cNvSpPr/>
      </dsp:nvSpPr>
      <dsp:spPr>
        <a:xfrm>
          <a:off x="1261752" y="0"/>
          <a:ext cx="1224238" cy="2061095"/>
        </a:xfrm>
        <a:prstGeom prst="roundRect">
          <a:avLst>
            <a:gd name="adj" fmla="val 10000"/>
          </a:avLst>
        </a:prstGeom>
        <a:solidFill>
          <a:srgbClr val="15477F"/>
        </a:solidFill>
        <a:ln w="12700" cmpd="sng">
          <a:solidFill>
            <a:srgbClr val="2587CC"/>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b="1" kern="1200" dirty="0">
              <a:latin typeface="Arial"/>
              <a:cs typeface="Arial"/>
            </a:rPr>
            <a:t>All boards supplied 100% electrically tested</a:t>
          </a:r>
          <a:endParaRPr lang="en-US" sz="800" b="1" kern="1200" dirty="0">
            <a:solidFill>
              <a:srgbClr val="D3D7EB"/>
            </a:solidFill>
            <a:latin typeface="Arial"/>
            <a:cs typeface="Arial"/>
          </a:endParaRPr>
        </a:p>
      </dsp:txBody>
      <dsp:txXfrm>
        <a:off x="1261752" y="824438"/>
        <a:ext cx="1224238" cy="824438"/>
      </dsp:txXfrm>
    </dsp:sp>
    <dsp:sp modelId="{7E56EB5E-5801-9249-94CF-3061388C043B}">
      <dsp:nvSpPr>
        <dsp:cNvPr id="0" name=""/>
        <dsp:cNvSpPr/>
      </dsp:nvSpPr>
      <dsp:spPr>
        <a:xfrm>
          <a:off x="1530699" y="123665"/>
          <a:ext cx="686344" cy="6863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775D3A3-84CB-4342-9E60-0D3773F25616}">
      <dsp:nvSpPr>
        <dsp:cNvPr id="0" name=""/>
        <dsp:cNvSpPr/>
      </dsp:nvSpPr>
      <dsp:spPr>
        <a:xfrm>
          <a:off x="2522718" y="0"/>
          <a:ext cx="1224238" cy="2061095"/>
        </a:xfrm>
        <a:prstGeom prst="roundRect">
          <a:avLst>
            <a:gd name="adj" fmla="val 10000"/>
          </a:avLst>
        </a:prstGeom>
        <a:solidFill>
          <a:srgbClr val="15477F"/>
        </a:solidFill>
        <a:ln w="12700" cmpd="sng">
          <a:solidFill>
            <a:srgbClr val="2587CC"/>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b="1" kern="1200" dirty="0">
              <a:latin typeface="Arial"/>
              <a:cs typeface="Arial"/>
            </a:rPr>
            <a:t>UL certification for the technology and layer count available</a:t>
          </a:r>
          <a:endParaRPr lang="en-US" sz="800" b="1" kern="1200" dirty="0">
            <a:solidFill>
              <a:srgbClr val="D3D7EB"/>
            </a:solidFill>
            <a:latin typeface="Arial"/>
            <a:cs typeface="Arial"/>
          </a:endParaRPr>
        </a:p>
      </dsp:txBody>
      <dsp:txXfrm>
        <a:off x="2522718" y="824438"/>
        <a:ext cx="1224238" cy="824438"/>
      </dsp:txXfrm>
    </dsp:sp>
    <dsp:sp modelId="{95C17DAB-CBF1-0345-AC85-09D5D87DB648}">
      <dsp:nvSpPr>
        <dsp:cNvPr id="0" name=""/>
        <dsp:cNvSpPr/>
      </dsp:nvSpPr>
      <dsp:spPr>
        <a:xfrm>
          <a:off x="2791665" y="123665"/>
          <a:ext cx="686344" cy="6863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3D38A88-3281-C44C-A753-B68C3808BAFF}">
      <dsp:nvSpPr>
        <dsp:cNvPr id="0" name=""/>
        <dsp:cNvSpPr/>
      </dsp:nvSpPr>
      <dsp:spPr>
        <a:xfrm>
          <a:off x="149909" y="1661761"/>
          <a:ext cx="3447924" cy="244752"/>
        </a:xfrm>
        <a:prstGeom prst="leftRightArrow">
          <a:avLst/>
        </a:prstGeom>
        <a:solidFill>
          <a:srgbClr val="D3D7E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BD3EB-0554-124B-8221-A93BAEC0B37D}">
      <dsp:nvSpPr>
        <dsp:cNvPr id="0" name=""/>
        <dsp:cNvSpPr/>
      </dsp:nvSpPr>
      <dsp:spPr>
        <a:xfrm>
          <a:off x="1279" y="67984"/>
          <a:ext cx="1466045" cy="1751761"/>
        </a:xfrm>
        <a:prstGeom prst="roundRect">
          <a:avLst>
            <a:gd name="adj" fmla="val 10000"/>
          </a:avLst>
        </a:prstGeom>
        <a:solidFill>
          <a:srgbClr val="15477F"/>
        </a:solidFill>
        <a:ln w="12700" cmpd="sng">
          <a:solidFill>
            <a:schemeClr val="accent3">
              <a:lumMod val="60000"/>
              <a:lumOff val="4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a:cs typeface="Arial"/>
            </a:rPr>
            <a:t>Increased endurance to thermal strains</a:t>
          </a:r>
          <a:endParaRPr lang="en-US" sz="1000" b="1" kern="1200" dirty="0">
            <a:solidFill>
              <a:srgbClr val="D3D7EB"/>
            </a:solidFill>
            <a:latin typeface="Arial"/>
            <a:cs typeface="Arial"/>
          </a:endParaRPr>
        </a:p>
      </dsp:txBody>
      <dsp:txXfrm>
        <a:off x="1279" y="768689"/>
        <a:ext cx="1466045" cy="700704"/>
      </dsp:txXfrm>
    </dsp:sp>
    <dsp:sp modelId="{B3FEEBBF-6B6E-A14E-A4B1-BF3A2AF38272}">
      <dsp:nvSpPr>
        <dsp:cNvPr id="0" name=""/>
        <dsp:cNvSpPr/>
      </dsp:nvSpPr>
      <dsp:spPr>
        <a:xfrm>
          <a:off x="436584" y="202938"/>
          <a:ext cx="613521" cy="61352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D750F5-3D62-5B49-9FCD-52A736B848AA}">
      <dsp:nvSpPr>
        <dsp:cNvPr id="0" name=""/>
        <dsp:cNvSpPr/>
      </dsp:nvSpPr>
      <dsp:spPr>
        <a:xfrm>
          <a:off x="1511306" y="58630"/>
          <a:ext cx="1466045" cy="1764234"/>
        </a:xfrm>
        <a:prstGeom prst="roundRect">
          <a:avLst>
            <a:gd name="adj" fmla="val 10000"/>
          </a:avLst>
        </a:prstGeom>
        <a:solidFill>
          <a:srgbClr val="15477F"/>
        </a:solidFill>
        <a:ln w="12700" cmpd="sng">
          <a:solidFill>
            <a:srgbClr val="C3D69B"/>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a:cs typeface="Arial"/>
            </a:rPr>
            <a:t>Increased current carrying capacity</a:t>
          </a:r>
          <a:endParaRPr lang="en-US" sz="1000" b="1" kern="1200" dirty="0">
            <a:solidFill>
              <a:srgbClr val="D3D7EB"/>
            </a:solidFill>
            <a:latin typeface="Arial"/>
            <a:cs typeface="Arial"/>
          </a:endParaRPr>
        </a:p>
      </dsp:txBody>
      <dsp:txXfrm>
        <a:off x="1511306" y="764323"/>
        <a:ext cx="1466045" cy="705693"/>
      </dsp:txXfrm>
    </dsp:sp>
    <dsp:sp modelId="{7E56EB5E-5801-9249-94CF-3061388C043B}">
      <dsp:nvSpPr>
        <dsp:cNvPr id="0" name=""/>
        <dsp:cNvSpPr/>
      </dsp:nvSpPr>
      <dsp:spPr>
        <a:xfrm>
          <a:off x="1889345" y="220079"/>
          <a:ext cx="613521" cy="61352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3D38A88-3281-C44C-A753-B68C3808BAFF}">
      <dsp:nvSpPr>
        <dsp:cNvPr id="0" name=""/>
        <dsp:cNvSpPr/>
      </dsp:nvSpPr>
      <dsp:spPr>
        <a:xfrm>
          <a:off x="119145" y="1485445"/>
          <a:ext cx="2740341" cy="218784"/>
        </a:xfrm>
        <a:prstGeom prst="leftRightArrow">
          <a:avLst/>
        </a:prstGeom>
        <a:solidFill>
          <a:srgbClr val="D3D7E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BD3EB-0554-124B-8221-A93BAEC0B37D}">
      <dsp:nvSpPr>
        <dsp:cNvPr id="0" name=""/>
        <dsp:cNvSpPr/>
      </dsp:nvSpPr>
      <dsp:spPr>
        <a:xfrm>
          <a:off x="1279" y="0"/>
          <a:ext cx="1466045" cy="1849306"/>
        </a:xfrm>
        <a:prstGeom prst="roundRect">
          <a:avLst>
            <a:gd name="adj" fmla="val 10000"/>
          </a:avLst>
        </a:prstGeom>
        <a:solidFill>
          <a:srgbClr val="15477F"/>
        </a:solidFill>
        <a:ln w="12700" cmpd="sng">
          <a:solidFill>
            <a:srgbClr val="C3D69B"/>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a:cs typeface="Arial"/>
            </a:rPr>
            <a:t>Increased mechanical strength at connector sites and in PTH holes</a:t>
          </a:r>
          <a:endParaRPr lang="en-US" sz="1000" b="1" kern="1200" dirty="0">
            <a:solidFill>
              <a:srgbClr val="D3D7EB"/>
            </a:solidFill>
            <a:latin typeface="Arial"/>
            <a:cs typeface="Arial"/>
          </a:endParaRPr>
        </a:p>
      </dsp:txBody>
      <dsp:txXfrm>
        <a:off x="1279" y="739722"/>
        <a:ext cx="1466045" cy="739722"/>
      </dsp:txXfrm>
    </dsp:sp>
    <dsp:sp modelId="{B3FEEBBF-6B6E-A14E-A4B1-BF3A2AF38272}">
      <dsp:nvSpPr>
        <dsp:cNvPr id="0" name=""/>
        <dsp:cNvSpPr/>
      </dsp:nvSpPr>
      <dsp:spPr>
        <a:xfrm>
          <a:off x="426393" y="110958"/>
          <a:ext cx="615818" cy="61581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D750F5-3D62-5B49-9FCD-52A736B848AA}">
      <dsp:nvSpPr>
        <dsp:cNvPr id="0" name=""/>
        <dsp:cNvSpPr/>
      </dsp:nvSpPr>
      <dsp:spPr>
        <a:xfrm>
          <a:off x="1511306" y="0"/>
          <a:ext cx="1466045" cy="1849306"/>
        </a:xfrm>
        <a:prstGeom prst="roundRect">
          <a:avLst>
            <a:gd name="adj" fmla="val 10000"/>
          </a:avLst>
        </a:prstGeom>
        <a:solidFill>
          <a:srgbClr val="15477F"/>
        </a:solidFill>
        <a:ln w="12700" cmpd="sng">
          <a:solidFill>
            <a:srgbClr val="C3D69B"/>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a:cs typeface="Arial"/>
            </a:rPr>
            <a:t>Reduced product size by incorporating multiple copper weights on the same layer of circuitry</a:t>
          </a:r>
          <a:endParaRPr lang="en-US" sz="1000" b="1" kern="1200" dirty="0">
            <a:solidFill>
              <a:srgbClr val="D3D7EB"/>
            </a:solidFill>
            <a:latin typeface="Arial"/>
            <a:cs typeface="Arial"/>
          </a:endParaRPr>
        </a:p>
      </dsp:txBody>
      <dsp:txXfrm>
        <a:off x="1511306" y="739722"/>
        <a:ext cx="1466045" cy="739722"/>
      </dsp:txXfrm>
    </dsp:sp>
    <dsp:sp modelId="{7E56EB5E-5801-9249-94CF-3061388C043B}">
      <dsp:nvSpPr>
        <dsp:cNvPr id="0" name=""/>
        <dsp:cNvSpPr/>
      </dsp:nvSpPr>
      <dsp:spPr>
        <a:xfrm>
          <a:off x="1936419" y="110958"/>
          <a:ext cx="615818" cy="61581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3D38A88-3281-C44C-A753-B68C3808BAFF}">
      <dsp:nvSpPr>
        <dsp:cNvPr id="0" name=""/>
        <dsp:cNvSpPr/>
      </dsp:nvSpPr>
      <dsp:spPr>
        <a:xfrm>
          <a:off x="119145" y="1491006"/>
          <a:ext cx="2740341" cy="219603"/>
        </a:xfrm>
        <a:prstGeom prst="leftRightArrow">
          <a:avLst/>
        </a:prstGeom>
        <a:solidFill>
          <a:srgbClr val="D3D7E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8F215C-CA8E-2B45-8675-2FE9048931A0}" type="datetimeFigureOut">
              <a:rPr lang="en-US" smtClean="0"/>
              <a:t>7/11/2024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1875E5-51A0-F744-B70E-C6266A31E383}" type="slidenum">
              <a:rPr lang="en-US" smtClean="0"/>
              <a:t>‹#›</a:t>
            </a:fld>
            <a:endParaRPr lang="en-US"/>
          </a:p>
        </p:txBody>
      </p:sp>
    </p:spTree>
    <p:extLst>
      <p:ext uri="{BB962C8B-B14F-4D97-AF65-F5344CB8AC3E}">
        <p14:creationId xmlns:p14="http://schemas.microsoft.com/office/powerpoint/2010/main" val="3708246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24CFF-96A8-1E48-BDD8-DFA4FFC691FC}" type="datetimeFigureOut">
              <a:rPr lang="en-US" smtClean="0"/>
              <a:t>7/11/2024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73011-99F6-C342-8F84-0DBC00F60AEC}" type="slidenum">
              <a:rPr lang="en-US" smtClean="0"/>
              <a:t>‹#›</a:t>
            </a:fld>
            <a:endParaRPr lang="en-US"/>
          </a:p>
        </p:txBody>
      </p:sp>
    </p:spTree>
    <p:extLst>
      <p:ext uri="{BB962C8B-B14F-4D97-AF65-F5344CB8AC3E}">
        <p14:creationId xmlns:p14="http://schemas.microsoft.com/office/powerpoint/2010/main" val="15571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573011-99F6-C342-8F84-0DBC00F60AEC}" type="slidenum">
              <a:rPr lang="en-US" smtClean="0"/>
              <a:t>8</a:t>
            </a:fld>
            <a:endParaRPr lang="en-US"/>
          </a:p>
        </p:txBody>
      </p:sp>
    </p:spTree>
    <p:extLst>
      <p:ext uri="{BB962C8B-B14F-4D97-AF65-F5344CB8AC3E}">
        <p14:creationId xmlns:p14="http://schemas.microsoft.com/office/powerpoint/2010/main" val="13130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573011-99F6-C342-8F84-0DBC00F60AEC}" type="slidenum">
              <a:rPr lang="en-US" smtClean="0"/>
              <a:t>9</a:t>
            </a:fld>
            <a:endParaRPr lang="en-US"/>
          </a:p>
        </p:txBody>
      </p:sp>
    </p:spTree>
    <p:extLst>
      <p:ext uri="{BB962C8B-B14F-4D97-AF65-F5344CB8AC3E}">
        <p14:creationId xmlns:p14="http://schemas.microsoft.com/office/powerpoint/2010/main" val="151513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573011-99F6-C342-8F84-0DBC00F60AEC}" type="slidenum">
              <a:rPr lang="en-US" smtClean="0"/>
              <a:t>13</a:t>
            </a:fld>
            <a:endParaRPr lang="en-US"/>
          </a:p>
        </p:txBody>
      </p:sp>
    </p:spTree>
    <p:extLst>
      <p:ext uri="{BB962C8B-B14F-4D97-AF65-F5344CB8AC3E}">
        <p14:creationId xmlns:p14="http://schemas.microsoft.com/office/powerpoint/2010/main" val="384170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153795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131449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334622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23545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1063968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332310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184106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3199838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6116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639377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175256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178351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1328897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3076261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3623767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73C7BB9-EA2C-BC4A-8C3A-30A3A2B9CD40}" type="slidenum">
              <a:rPr lang="en-US" smtClean="0"/>
              <a:t>‹#›</a:t>
            </a:fld>
            <a:endParaRPr lang="en-US"/>
          </a:p>
        </p:txBody>
      </p:sp>
    </p:spTree>
    <p:extLst>
      <p:ext uri="{BB962C8B-B14F-4D97-AF65-F5344CB8AC3E}">
        <p14:creationId xmlns:p14="http://schemas.microsoft.com/office/powerpoint/2010/main" val="91217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01" y="548680"/>
            <a:ext cx="9144000" cy="576064"/>
          </a:xfrm>
        </p:spPr>
        <p:txBody>
          <a:bodyPr>
            <a:noAutofit/>
          </a:bodyPr>
          <a:lstStyle>
            <a:lvl1pPr>
              <a:defRPr sz="32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23528" y="1556792"/>
            <a:ext cx="8496944" cy="4032448"/>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7" name="TextBox 6"/>
          <p:cNvSpPr txBox="1"/>
          <p:nvPr/>
        </p:nvSpPr>
        <p:spPr>
          <a:xfrm>
            <a:off x="2156543" y="2684816"/>
            <a:ext cx="914400" cy="914400"/>
          </a:xfrm>
          <a:prstGeom prst="rect">
            <a:avLst/>
          </a:prstGeom>
          <a:noFill/>
        </p:spPr>
        <p:txBody>
          <a:bodyPr wrap="none" rtlCol="0">
            <a:noAutofit/>
          </a:bodyPr>
          <a:lstStyle/>
          <a:p>
            <a:endParaRPr lang="en-US" dirty="0"/>
          </a:p>
        </p:txBody>
      </p:sp>
      <p:sp>
        <p:nvSpPr>
          <p:cNvPr id="8" name="TextBox 7"/>
          <p:cNvSpPr txBox="1"/>
          <p:nvPr/>
        </p:nvSpPr>
        <p:spPr>
          <a:xfrm>
            <a:off x="2292926" y="2326840"/>
            <a:ext cx="914400" cy="914400"/>
          </a:xfrm>
          <a:prstGeom prst="rect">
            <a:avLst/>
          </a:prstGeom>
          <a:noFill/>
        </p:spPr>
        <p:txBody>
          <a:bodyPr wrap="none" rtlCol="0">
            <a:noAutofit/>
          </a:bodyPr>
          <a:lstStyle/>
          <a:p>
            <a:endParaRPr lang="en-US" dirty="0"/>
          </a:p>
        </p:txBody>
      </p:sp>
      <p:sp>
        <p:nvSpPr>
          <p:cNvPr id="11" name="TextBox 10"/>
          <p:cNvSpPr txBox="1"/>
          <p:nvPr/>
        </p:nvSpPr>
        <p:spPr>
          <a:xfrm>
            <a:off x="2156543" y="2684816"/>
            <a:ext cx="914400" cy="914400"/>
          </a:xfrm>
          <a:prstGeom prst="rect">
            <a:avLst/>
          </a:prstGeom>
          <a:noFill/>
        </p:spPr>
        <p:txBody>
          <a:bodyPr wrap="none" rtlCol="0">
            <a:noAutofit/>
          </a:bodyPr>
          <a:lstStyle/>
          <a:p>
            <a:endParaRPr lang="en-US" dirty="0"/>
          </a:p>
        </p:txBody>
      </p:sp>
      <p:sp>
        <p:nvSpPr>
          <p:cNvPr id="12" name="TextBox 11"/>
          <p:cNvSpPr txBox="1"/>
          <p:nvPr/>
        </p:nvSpPr>
        <p:spPr>
          <a:xfrm>
            <a:off x="2292926" y="2326840"/>
            <a:ext cx="914400" cy="914400"/>
          </a:xfrm>
          <a:prstGeom prst="rect">
            <a:avLst/>
          </a:prstGeom>
          <a:noFill/>
        </p:spPr>
        <p:txBody>
          <a:bodyPr wrap="none" rtlCol="0">
            <a:noAutofit/>
          </a:bodyPr>
          <a:lstStyle/>
          <a:p>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2D817F3-B22C-4EA7-A83B-05454E4AC36B}" type="datetime1">
              <a:rPr lang="en-GB" smtClean="0"/>
              <a:pPr/>
              <a:t>11/07/2024</a:t>
            </a:fld>
            <a:endParaRPr lang="en-GB"/>
          </a:p>
        </p:txBody>
      </p:sp>
      <p:sp>
        <p:nvSpPr>
          <p:cNvPr id="4" name="Footer Placeholder 3"/>
          <p:cNvSpPr>
            <a:spLocks noGrp="1"/>
          </p:cNvSpPr>
          <p:nvPr>
            <p:ph type="ftr" sz="quarter" idx="11"/>
          </p:nvPr>
        </p:nvSpPr>
        <p:spPr/>
        <p:txBody>
          <a:bodyPr/>
          <a:lstStyle/>
          <a:p>
            <a:r>
              <a:rPr lang="en-GB"/>
              <a:t>Aspired Acquisitions LLP Copyright 2013</a:t>
            </a:r>
          </a:p>
        </p:txBody>
      </p:sp>
      <p:sp>
        <p:nvSpPr>
          <p:cNvPr id="5" name="Slide Number Placeholder 4"/>
          <p:cNvSpPr>
            <a:spLocks noGrp="1"/>
          </p:cNvSpPr>
          <p:nvPr>
            <p:ph type="sldNum" sz="quarter" idx="12"/>
          </p:nvPr>
        </p:nvSpPr>
        <p:spPr/>
        <p:txBody>
          <a:bodyPr/>
          <a:lstStyle/>
          <a:p>
            <a:fld id="{A269C5EB-1985-4BE3-9993-13D365A5EA35}" type="slidenum">
              <a:rPr lang="en-GB" smtClean="0"/>
              <a:pPr/>
              <a:t>‹#›</a:t>
            </a:fld>
            <a:endParaRPr lang="en-GB"/>
          </a:p>
        </p:txBody>
      </p:sp>
    </p:spTree>
    <p:extLst>
      <p:ext uri="{BB962C8B-B14F-4D97-AF65-F5344CB8AC3E}">
        <p14:creationId xmlns:p14="http://schemas.microsoft.com/office/powerpoint/2010/main" val="99727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2D817F3-B22C-4EA7-A83B-05454E4AC36B}" type="datetime1">
              <a:rPr lang="en-GB" smtClean="0"/>
              <a:pPr/>
              <a:t>11/07/2024</a:t>
            </a:fld>
            <a:endParaRPr lang="en-GB"/>
          </a:p>
        </p:txBody>
      </p:sp>
      <p:sp>
        <p:nvSpPr>
          <p:cNvPr id="4" name="Footer Placeholder 3"/>
          <p:cNvSpPr>
            <a:spLocks noGrp="1"/>
          </p:cNvSpPr>
          <p:nvPr>
            <p:ph type="ftr" sz="quarter" idx="11"/>
          </p:nvPr>
        </p:nvSpPr>
        <p:spPr/>
        <p:txBody>
          <a:bodyPr/>
          <a:lstStyle/>
          <a:p>
            <a:r>
              <a:rPr lang="en-GB"/>
              <a:t>Aspired Acquisitions LLP Copyright 2013</a:t>
            </a:r>
          </a:p>
        </p:txBody>
      </p:sp>
      <p:sp>
        <p:nvSpPr>
          <p:cNvPr id="5" name="Slide Number Placeholder 4"/>
          <p:cNvSpPr>
            <a:spLocks noGrp="1"/>
          </p:cNvSpPr>
          <p:nvPr>
            <p:ph type="sldNum" sz="quarter" idx="12"/>
          </p:nvPr>
        </p:nvSpPr>
        <p:spPr/>
        <p:txBody>
          <a:bodyPr/>
          <a:lstStyle/>
          <a:p>
            <a:fld id="{A269C5EB-1985-4BE3-9993-13D365A5EA35}" type="slidenum">
              <a:rPr lang="en-GB" smtClean="0"/>
              <a:pPr/>
              <a:t>‹#›</a:t>
            </a:fld>
            <a:endParaRPr lang="en-GB"/>
          </a:p>
        </p:txBody>
      </p:sp>
    </p:spTree>
    <p:extLst>
      <p:ext uri="{BB962C8B-B14F-4D97-AF65-F5344CB8AC3E}">
        <p14:creationId xmlns:p14="http://schemas.microsoft.com/office/powerpoint/2010/main" val="4066949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9741C4F2-57F3-F740-AE25-7DB53579A98D}"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3043970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9741C4F2-57F3-F740-AE25-7DB53579A98D}" type="datetimeFigureOut">
              <a:rPr lang="en-US" smtClean="0"/>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9741C4F2-57F3-F740-AE25-7DB53579A98D}" type="datetimeFigureOut">
              <a:rPr lang="en-US" smtClean="0"/>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1C4F2-57F3-F740-AE25-7DB53579A98D}" type="datetimeFigureOut">
              <a:rPr lang="en-US" smtClean="0"/>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741C4F2-57F3-F740-AE25-7DB53579A98D}"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741C4F2-57F3-F740-AE25-7DB53579A98D}"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9741C4F2-57F3-F740-AE25-7DB53579A98D}"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C7BB9-EA2C-BC4A-8C3A-30A3A2B9CD40}"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4028EC-28D0-604B-A119-B27662AC8427}"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3063515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4028EC-28D0-604B-A119-B27662AC8427}"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4144354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04028EC-28D0-604B-A119-B27662AC8427}"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210680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47300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04028EC-28D0-604B-A119-B27662AC8427}"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744829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04028EC-28D0-604B-A119-B27662AC8427}" type="datetimeFigureOut">
              <a:rPr lang="en-US" smtClean="0"/>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1907396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04028EC-28D0-604B-A119-B27662AC8427}" type="datetimeFigureOut">
              <a:rPr lang="en-US" smtClean="0"/>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4181021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028EC-28D0-604B-A119-B27662AC8427}" type="datetimeFigureOut">
              <a:rPr lang="en-US" smtClean="0"/>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1556184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4028EC-28D0-604B-A119-B27662AC8427}"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3771608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4028EC-28D0-604B-A119-B27662AC8427}"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2304946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4028EC-28D0-604B-A119-B27662AC8427}"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2851623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4028EC-28D0-604B-A119-B27662AC8427}"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2D320-97BB-7C44-A510-5B10B8D78273}" type="slidenum">
              <a:rPr lang="en-US" smtClean="0"/>
              <a:t>‹#›</a:t>
            </a:fld>
            <a:endParaRPr lang="en-US"/>
          </a:p>
        </p:txBody>
      </p:sp>
    </p:spTree>
    <p:extLst>
      <p:ext uri="{BB962C8B-B14F-4D97-AF65-F5344CB8AC3E}">
        <p14:creationId xmlns:p14="http://schemas.microsoft.com/office/powerpoint/2010/main" val="1224165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DC318B7-FEE4-D446-A128-C3A1579BE750}"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1906310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C318B7-FEE4-D446-A128-C3A1579BE750}"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422192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3384104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C318B7-FEE4-D446-A128-C3A1579BE750}"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18530019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DC318B7-FEE4-D446-A128-C3A1579BE750}"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3289278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DC318B7-FEE4-D446-A128-C3A1579BE750}" type="datetimeFigureOut">
              <a:rPr lang="en-US" smtClean="0"/>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3689385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DC318B7-FEE4-D446-A128-C3A1579BE750}" type="datetimeFigureOut">
              <a:rPr lang="en-US" smtClean="0"/>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3260208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318B7-FEE4-D446-A128-C3A1579BE750}" type="datetimeFigureOut">
              <a:rPr lang="en-US" smtClean="0"/>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1312239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DC318B7-FEE4-D446-A128-C3A1579BE750}"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2607787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DC318B7-FEE4-D446-A128-C3A1579BE750}"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3357365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C318B7-FEE4-D446-A128-C3A1579BE750}"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3854333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C318B7-FEE4-D446-A128-C3A1579BE750}"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86E11-59B3-CD42-9F94-A877C76FADFB}" type="slidenum">
              <a:rPr lang="en-US" smtClean="0"/>
              <a:t>‹#›</a:t>
            </a:fld>
            <a:endParaRPr lang="en-US"/>
          </a:p>
        </p:txBody>
      </p:sp>
    </p:spTree>
    <p:extLst>
      <p:ext uri="{BB962C8B-B14F-4D97-AF65-F5344CB8AC3E}">
        <p14:creationId xmlns:p14="http://schemas.microsoft.com/office/powerpoint/2010/main" val="74708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157746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1755091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61149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DB5B96-5539-8F4C-9A79-E14DF55B4B60}" type="datetimeFigureOut">
              <a:rPr lang="en-US" smtClean="0"/>
              <a:t>7/11/2024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614DE95-DE23-894C-AE9E-EC2F5E04262A}" type="slidenum">
              <a:rPr lang="en-US" smtClean="0"/>
              <a:t>‹#›</a:t>
            </a:fld>
            <a:endParaRPr lang="en-US"/>
          </a:p>
        </p:txBody>
      </p:sp>
    </p:spTree>
    <p:extLst>
      <p:ext uri="{BB962C8B-B14F-4D97-AF65-F5344CB8AC3E}">
        <p14:creationId xmlns:p14="http://schemas.microsoft.com/office/powerpoint/2010/main" val="3992466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5818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nside-page-final.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34059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817F3-B22C-4EA7-A83B-05454E4AC36B}" type="datetime1">
              <a:rPr lang="en-GB" smtClean="0"/>
              <a:pPr/>
              <a:t>11/07/2024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Aspired Acquisitions LLP Copyright 2013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9C5EB-1985-4BE3-9993-13D365A5EA35}" type="slidenum">
              <a:rPr lang="en-GB" smtClean="0"/>
              <a:pPr/>
              <a:t>‹#›</a:t>
            </a:fld>
            <a:endParaRPr lang="en-GB"/>
          </a:p>
        </p:txBody>
      </p:sp>
      <p:pic>
        <p:nvPicPr>
          <p:cNvPr id="7" name="Picture 6" descr="inside-background.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028EC-28D0-604B-A119-B27662AC8427}" type="datetimeFigureOut">
              <a:rPr lang="en-US" smtClean="0"/>
              <a:t>7/11/2024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2D320-97BB-7C44-A510-5B10B8D78273}" type="slidenum">
              <a:rPr lang="en-US" smtClean="0"/>
              <a:t>‹#›</a:t>
            </a:fld>
            <a:endParaRPr lang="en-US"/>
          </a:p>
        </p:txBody>
      </p:sp>
    </p:spTree>
    <p:extLst>
      <p:ext uri="{BB962C8B-B14F-4D97-AF65-F5344CB8AC3E}">
        <p14:creationId xmlns:p14="http://schemas.microsoft.com/office/powerpoint/2010/main" val="420575213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C318B7-FEE4-D446-A128-C3A1579BE750}" type="datetimeFigureOut">
              <a:rPr lang="en-US" smtClean="0"/>
              <a:t>7/11/2024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86E11-59B3-CD42-9F94-A877C76FADFB}" type="slidenum">
              <a:rPr lang="en-US" smtClean="0"/>
              <a:t>‹#›</a:t>
            </a:fld>
            <a:endParaRPr lang="en-US"/>
          </a:p>
        </p:txBody>
      </p:sp>
    </p:spTree>
    <p:extLst>
      <p:ext uri="{BB962C8B-B14F-4D97-AF65-F5344CB8AC3E}">
        <p14:creationId xmlns:p14="http://schemas.microsoft.com/office/powerpoint/2010/main" val="269673231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37.jp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hyperlink" Target="mailto:m.bach@tclelektronika.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14.xml"/><Relationship Id="rId7" Type="http://schemas.openxmlformats.org/officeDocument/2006/relationships/image" Target="../media/image3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11" Type="http://schemas.openxmlformats.org/officeDocument/2006/relationships/hyperlink" Target="mailto:m.bach@tclelektronika.com" TargetMode="Externa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33.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jpg"/><Relationship Id="rId7" Type="http://schemas.openxmlformats.org/officeDocument/2006/relationships/image" Target="../media/image44.jp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43.jpg"/><Relationship Id="rId5"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hyperlink" Target="mailto:m.bach@tclelektronika.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hyperlink" Target="mailto:m.bach@tclelektronika.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hyperlink" Target="mailto:m.bach@tclelektronika.com" TargetMode="External"/><Relationship Id="rId5" Type="http://schemas.openxmlformats.org/officeDocument/2006/relationships/image" Target="../media/image8.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hyperlink" Target="mailto:m.bach@tclelektronika.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hyperlink" Target="mailto:m.bach@tclelektronika.com"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mailto:m.bach@tclelektronika.com" TargetMode="Externa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hyperlink" Target="mailto:m.bach@tclelektronika.com" TargetMode="External"/><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mailto:m.bach@tclelektronika.com" TargetMode="External"/><Relationship Id="rId4" Type="http://schemas.openxmlformats.org/officeDocument/2006/relationships/diagramData" Target="../diagrams/data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28.jp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image" Target="../media/image27.png"/><Relationship Id="rId16" Type="http://schemas.openxmlformats.org/officeDocument/2006/relationships/hyperlink" Target="mailto:m.bach@tclelektronika.com" TargetMode="External"/><Relationship Id="rId1" Type="http://schemas.openxmlformats.org/officeDocument/2006/relationships/slideLayout" Target="../slideLayouts/slideLayout14.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11.png"/><Relationship Id="rId10"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2.xml"/><Relationship Id="rId14"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image" Target="../media/image27.png"/><Relationship Id="rId7" Type="http://schemas.openxmlformats.org/officeDocument/2006/relationships/diagramLayout" Target="../diagrams/layout4.xml"/><Relationship Id="rId12" Type="http://schemas.openxmlformats.org/officeDocument/2006/relationships/diagramLayout" Target="../diagrams/layout5.xml"/><Relationship Id="rId17" Type="http://schemas.openxmlformats.org/officeDocument/2006/relationships/hyperlink" Target="mailto:m.bach@tclelektronika.com" TargetMode="External"/><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10.png"/><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image" Target="../media/image29.jpg"/><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9.xml.rels><?xml version="1.0" encoding="UTF-8" standalone="yes"?>
<Relationships xmlns="http://schemas.openxmlformats.org/package/2006/relationships"><Relationship Id="rId8" Type="http://schemas.openxmlformats.org/officeDocument/2006/relationships/hyperlink" Target="mailto:m.bach@tclelektronika.com" TargetMode="External"/><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squa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sx="1000" sy="1000" algn="ctr" rotWithShape="0">
              <a:srgbClr val="000000"/>
            </a:outerShdw>
          </a:effectLst>
        </p:spPr>
      </p:pic>
      <p:sp>
        <p:nvSpPr>
          <p:cNvPr id="7" name="TextBox 6"/>
          <p:cNvSpPr txBox="1"/>
          <p:nvPr/>
        </p:nvSpPr>
        <p:spPr>
          <a:xfrm>
            <a:off x="4382416" y="960187"/>
            <a:ext cx="4958350" cy="646331"/>
          </a:xfrm>
          <a:prstGeom prst="rect">
            <a:avLst/>
          </a:prstGeom>
          <a:noFill/>
        </p:spPr>
        <p:txBody>
          <a:bodyPr wrap="square" rtlCol="0">
            <a:spAutoFit/>
          </a:bodyPr>
          <a:lstStyle/>
          <a:p>
            <a:r>
              <a:rPr lang="en-US" dirty="0">
                <a:solidFill>
                  <a:srgbClr val="D3D7EB"/>
                </a:solidFill>
                <a:latin typeface="Arial"/>
                <a:cs typeface="Arial"/>
              </a:rPr>
              <a:t>FROM SINGLE SIDED </a:t>
            </a:r>
            <a:br>
              <a:rPr lang="en-US" dirty="0">
                <a:solidFill>
                  <a:srgbClr val="D3D7EB"/>
                </a:solidFill>
                <a:latin typeface="Arial"/>
                <a:cs typeface="Arial"/>
              </a:rPr>
            </a:br>
            <a:r>
              <a:rPr lang="en-US" dirty="0">
                <a:solidFill>
                  <a:srgbClr val="D3D7EB"/>
                </a:solidFill>
                <a:latin typeface="Arial"/>
                <a:cs typeface="Arial"/>
              </a:rPr>
              <a:t>TO OVER 50 LAYERS </a:t>
            </a:r>
          </a:p>
        </p:txBody>
      </p:sp>
      <p:sp>
        <p:nvSpPr>
          <p:cNvPr id="8" name="TextBox 7"/>
          <p:cNvSpPr txBox="1"/>
          <p:nvPr/>
        </p:nvSpPr>
        <p:spPr>
          <a:xfrm>
            <a:off x="2544550" y="854697"/>
            <a:ext cx="2656592" cy="830997"/>
          </a:xfrm>
          <a:prstGeom prst="rect">
            <a:avLst/>
          </a:prstGeom>
          <a:noFill/>
        </p:spPr>
        <p:txBody>
          <a:bodyPr wrap="square" rtlCol="0">
            <a:spAutoFit/>
          </a:bodyPr>
          <a:lstStyle/>
          <a:p>
            <a:r>
              <a:rPr lang="en-GB" sz="4800" b="1" dirty="0">
                <a:solidFill>
                  <a:srgbClr val="2488CD"/>
                </a:solidFill>
                <a:latin typeface="Arial"/>
                <a:cs typeface="Arial"/>
              </a:rPr>
              <a:t>PCBs</a:t>
            </a:r>
            <a:endParaRPr lang="en-US" sz="4800" b="1" dirty="0">
              <a:solidFill>
                <a:srgbClr val="2488CD"/>
              </a:solidFill>
              <a:latin typeface="Arial"/>
              <a:cs typeface="Arial"/>
            </a:endParaRPr>
          </a:p>
        </p:txBody>
      </p:sp>
      <p:pic>
        <p:nvPicPr>
          <p:cNvPr id="9" name="Picture 8" descr="LOGO-TEX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95" y="5687168"/>
            <a:ext cx="1433391" cy="445718"/>
          </a:xfrm>
          <a:prstGeom prst="rect">
            <a:avLst/>
          </a:prstGeom>
        </p:spPr>
      </p:pic>
      <p:pic>
        <p:nvPicPr>
          <p:cNvPr id="14" name="Picture 13" descr="slic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999" y="4976941"/>
            <a:ext cx="7737711" cy="2011805"/>
          </a:xfrm>
          <a:prstGeom prst="rect">
            <a:avLst/>
          </a:prstGeom>
        </p:spPr>
      </p:pic>
      <p:sp>
        <p:nvSpPr>
          <p:cNvPr id="6" name="TextBox 5"/>
          <p:cNvSpPr txBox="1"/>
          <p:nvPr/>
        </p:nvSpPr>
        <p:spPr>
          <a:xfrm>
            <a:off x="3398942" y="5659158"/>
            <a:ext cx="4958350" cy="646331"/>
          </a:xfrm>
          <a:prstGeom prst="rect">
            <a:avLst/>
          </a:prstGeom>
          <a:noFill/>
        </p:spPr>
        <p:txBody>
          <a:bodyPr wrap="square" rtlCol="0">
            <a:spAutoFit/>
          </a:bodyPr>
          <a:lstStyle/>
          <a:p>
            <a:pPr algn="ctr"/>
            <a:r>
              <a:rPr lang="en-US" dirty="0">
                <a:solidFill>
                  <a:schemeClr val="bg1"/>
                </a:solidFill>
                <a:latin typeface="Arial"/>
                <a:cs typeface="Arial"/>
              </a:rPr>
              <a:t>BESPOKE STOCK MANAGEMENT RELIABLE PARTNERSHIPS</a:t>
            </a:r>
          </a:p>
        </p:txBody>
      </p:sp>
      <p:sp>
        <p:nvSpPr>
          <p:cNvPr id="2" name="Oval 1">
            <a:extLst>
              <a:ext uri="{FF2B5EF4-FFF2-40B4-BE49-F238E27FC236}">
                <a16:creationId xmlns:a16="http://schemas.microsoft.com/office/drawing/2014/main" id="{DB0265C8-4DDA-FA7D-6BA6-F5675BA868C4}"/>
              </a:ext>
            </a:extLst>
          </p:cNvPr>
          <p:cNvSpPr/>
          <p:nvPr/>
        </p:nvSpPr>
        <p:spPr>
          <a:xfrm rot="20302145">
            <a:off x="296667" y="5233146"/>
            <a:ext cx="2141454" cy="1353762"/>
          </a:xfrm>
          <a:prstGeom prst="ellipse">
            <a:avLst/>
          </a:prstGeom>
          <a:solidFill>
            <a:srgbClr val="090C11"/>
          </a:solidFill>
          <a:ln>
            <a:solidFill>
              <a:srgbClr val="090C1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 name="Imatge 2">
            <a:extLst>
              <a:ext uri="{FF2B5EF4-FFF2-40B4-BE49-F238E27FC236}">
                <a16:creationId xmlns:a16="http://schemas.microsoft.com/office/drawing/2014/main" id="{024781EA-AFFB-3047-C6CB-F2CF8B1B7CC7}"/>
              </a:ext>
            </a:extLst>
          </p:cNvPr>
          <p:cNvPicPr>
            <a:picLocks noChangeAspect="1"/>
          </p:cNvPicPr>
          <p:nvPr/>
        </p:nvPicPr>
        <p:blipFill>
          <a:blip r:embed="rId5"/>
          <a:stretch>
            <a:fillRect/>
          </a:stretch>
        </p:blipFill>
        <p:spPr>
          <a:xfrm>
            <a:off x="349256" y="5220511"/>
            <a:ext cx="1959378" cy="1410911"/>
          </a:xfrm>
          <a:prstGeom prst="rect">
            <a:avLst/>
          </a:prstGeom>
        </p:spPr>
      </p:pic>
    </p:spTree>
    <p:extLst>
      <p:ext uri="{BB962C8B-B14F-4D97-AF65-F5344CB8AC3E}">
        <p14:creationId xmlns:p14="http://schemas.microsoft.com/office/powerpoint/2010/main" val="9803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amic-pcbs-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HEADLINE-CUR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CAPABILITIES</a:t>
            </a:r>
          </a:p>
        </p:txBody>
      </p:sp>
      <p:sp>
        <p:nvSpPr>
          <p:cNvPr id="7" name="TextBox 6"/>
          <p:cNvSpPr txBox="1"/>
          <p:nvPr/>
        </p:nvSpPr>
        <p:spPr>
          <a:xfrm>
            <a:off x="399568" y="520653"/>
            <a:ext cx="8332291" cy="2680817"/>
          </a:xfrm>
          <a:prstGeom prst="rect">
            <a:avLst/>
          </a:prstGeom>
          <a:solidFill>
            <a:srgbClr val="2587CC">
              <a:alpha val="50000"/>
            </a:srgbClr>
          </a:solidFill>
        </p:spPr>
        <p:txBody>
          <a:bodyPr wrap="square" lIns="432000" tIns="216000" bIns="144000" rtlCol="0">
            <a:spAutoFit/>
          </a:bodyPr>
          <a:lstStyle/>
          <a:p>
            <a:pPr>
              <a:buClr>
                <a:schemeClr val="bg1"/>
              </a:buClr>
            </a:pPr>
            <a:r>
              <a:rPr lang="en-GB" sz="1400" dirty="0">
                <a:solidFill>
                  <a:schemeClr val="bg1"/>
                </a:solidFill>
                <a:latin typeface="Arial"/>
                <a:cs typeface="Arial"/>
              </a:rPr>
              <a:t>Ceramic PCBs</a:t>
            </a:r>
          </a:p>
          <a:p>
            <a:pPr>
              <a:buClr>
                <a:schemeClr val="bg1"/>
              </a:buClr>
            </a:pPr>
            <a:endParaRPr lang="en-GB" sz="1100" dirty="0">
              <a:solidFill>
                <a:schemeClr val="bg1"/>
              </a:solidFill>
              <a:latin typeface="Arial"/>
              <a:cs typeface="Arial"/>
            </a:endParaRPr>
          </a:p>
          <a:p>
            <a:pPr>
              <a:buClr>
                <a:schemeClr val="bg1"/>
              </a:buClr>
            </a:pPr>
            <a:r>
              <a:rPr lang="en-GB" sz="1100" dirty="0">
                <a:solidFill>
                  <a:schemeClr val="bg1"/>
                </a:solidFill>
                <a:latin typeface="Arial"/>
                <a:cs typeface="Arial"/>
              </a:rPr>
              <a:t>Superior heat dissipation is the key advantage that Ceramic has over more conventional materials used for PCB production. </a:t>
            </a:r>
            <a:endParaRPr lang="en-GB" sz="1100" dirty="0">
              <a:solidFill>
                <a:srgbClr val="D3D7EB"/>
              </a:solidFill>
              <a:latin typeface="Arial"/>
              <a:cs typeface="Arial"/>
            </a:endParaRPr>
          </a:p>
          <a:p>
            <a:pPr marL="285750" indent="-285750">
              <a:lnSpc>
                <a:spcPct val="150000"/>
              </a:lnSpc>
              <a:buClr>
                <a:schemeClr val="bg1"/>
              </a:buClr>
              <a:buFont typeface="Wingdings" charset="2"/>
              <a:buChar char=""/>
            </a:pPr>
            <a:r>
              <a:rPr lang="en-GB" sz="1100" dirty="0">
                <a:solidFill>
                  <a:srgbClr val="D3D7EB"/>
                </a:solidFill>
                <a:latin typeface="Arial"/>
                <a:cs typeface="Arial"/>
              </a:rPr>
              <a:t>Superior values of Thermal Conductivity (up to 180W/m-K)</a:t>
            </a:r>
          </a:p>
          <a:p>
            <a:pPr marL="285750" indent="-285750">
              <a:lnSpc>
                <a:spcPct val="150000"/>
              </a:lnSpc>
              <a:buClr>
                <a:schemeClr val="bg1"/>
              </a:buClr>
              <a:buFont typeface="Wingdings" charset="2"/>
              <a:buChar char=""/>
            </a:pPr>
            <a:r>
              <a:rPr lang="en-GB" sz="1100" dirty="0">
                <a:solidFill>
                  <a:srgbClr val="D3D7EB"/>
                </a:solidFill>
                <a:latin typeface="Arial"/>
                <a:cs typeface="Arial"/>
              </a:rPr>
              <a:t>High operating temperatures over 350ºC</a:t>
            </a:r>
          </a:p>
          <a:p>
            <a:pPr marL="285750" indent="-285750">
              <a:lnSpc>
                <a:spcPct val="150000"/>
              </a:lnSpc>
              <a:buClr>
                <a:schemeClr val="bg1"/>
              </a:buClr>
              <a:buFont typeface="Wingdings" charset="2"/>
              <a:buChar char=""/>
            </a:pPr>
            <a:r>
              <a:rPr lang="en-GB" sz="1100" dirty="0">
                <a:solidFill>
                  <a:srgbClr val="D3D7EB"/>
                </a:solidFill>
                <a:latin typeface="Arial"/>
                <a:cs typeface="Arial"/>
              </a:rPr>
              <a:t>Very Low CTE (Coefficient of Thermal Expansion)</a:t>
            </a:r>
          </a:p>
          <a:p>
            <a:pPr marL="285750" indent="-285750">
              <a:lnSpc>
                <a:spcPct val="150000"/>
              </a:lnSpc>
              <a:buClr>
                <a:schemeClr val="bg1"/>
              </a:buClr>
              <a:buFont typeface="Wingdings" charset="2"/>
              <a:buChar char=""/>
            </a:pPr>
            <a:r>
              <a:rPr lang="en-GB" sz="1100" dirty="0">
                <a:solidFill>
                  <a:srgbClr val="D3D7EB"/>
                </a:solidFill>
                <a:latin typeface="Arial"/>
                <a:cs typeface="Arial"/>
              </a:rPr>
              <a:t>Suitable for high frequency applications due to low signal loss</a:t>
            </a:r>
          </a:p>
          <a:p>
            <a:pPr marL="285750" indent="-285750">
              <a:lnSpc>
                <a:spcPct val="150000"/>
              </a:lnSpc>
              <a:buClr>
                <a:schemeClr val="bg1"/>
              </a:buClr>
              <a:buFont typeface="Wingdings" charset="2"/>
              <a:buChar char=""/>
            </a:pPr>
            <a:r>
              <a:rPr lang="en-GB" sz="1100" dirty="0">
                <a:solidFill>
                  <a:srgbClr val="D3D7EB"/>
                </a:solidFill>
                <a:latin typeface="Arial"/>
                <a:cs typeface="Arial"/>
              </a:rPr>
              <a:t>Possibility for Hermetic packages with 0% water absorption</a:t>
            </a:r>
          </a:p>
          <a:p>
            <a:pPr marL="285750" indent="-285750">
              <a:lnSpc>
                <a:spcPct val="150000"/>
              </a:lnSpc>
              <a:buClr>
                <a:schemeClr val="bg1"/>
              </a:buClr>
              <a:buFont typeface="Wingdings" charset="2"/>
              <a:buChar char=""/>
            </a:pPr>
            <a:r>
              <a:rPr lang="en-GB" sz="1100" dirty="0">
                <a:solidFill>
                  <a:srgbClr val="D3D7EB"/>
                </a:solidFill>
                <a:latin typeface="Arial"/>
                <a:cs typeface="Arial"/>
              </a:rPr>
              <a:t>Alumina Oxide (Al2O3), </a:t>
            </a:r>
            <a:r>
              <a:rPr lang="en-GB" sz="1100" dirty="0" err="1">
                <a:solidFill>
                  <a:srgbClr val="D3D7EB"/>
                </a:solidFill>
                <a:latin typeface="Arial"/>
                <a:cs typeface="Arial"/>
              </a:rPr>
              <a:t>AlN</a:t>
            </a:r>
            <a:r>
              <a:rPr lang="en-GB" sz="1100" dirty="0">
                <a:solidFill>
                  <a:srgbClr val="D3D7EB"/>
                </a:solidFill>
                <a:latin typeface="Arial"/>
                <a:cs typeface="Arial"/>
              </a:rPr>
              <a:t> (Aluminium Nitride) and </a:t>
            </a:r>
            <a:r>
              <a:rPr lang="en-GB" sz="1100" dirty="0" err="1">
                <a:solidFill>
                  <a:srgbClr val="D3D7EB"/>
                </a:solidFill>
                <a:latin typeface="Arial"/>
                <a:cs typeface="Arial"/>
              </a:rPr>
              <a:t>SiN</a:t>
            </a:r>
            <a:r>
              <a:rPr lang="en-GB" sz="1100" dirty="0">
                <a:solidFill>
                  <a:srgbClr val="D3D7EB"/>
                </a:solidFill>
                <a:latin typeface="Arial"/>
                <a:cs typeface="Arial"/>
              </a:rPr>
              <a:t> (Silicon Nitride) options available</a:t>
            </a:r>
          </a:p>
          <a:p>
            <a:pPr marL="285750" indent="-285750">
              <a:lnSpc>
                <a:spcPct val="150000"/>
              </a:lnSpc>
              <a:buClr>
                <a:schemeClr val="bg1"/>
              </a:buClr>
              <a:buFont typeface="Wingdings" charset="2"/>
              <a:buChar char=""/>
            </a:pPr>
            <a:r>
              <a:rPr lang="en-GB" sz="1100" dirty="0">
                <a:solidFill>
                  <a:srgbClr val="D3D7EB"/>
                </a:solidFill>
                <a:latin typeface="Arial"/>
                <a:cs typeface="Arial"/>
              </a:rPr>
              <a:t>DPC (Direct plated copper) &amp; DBC (Direct bonded copper) used for circuitry</a:t>
            </a:r>
          </a:p>
        </p:txBody>
      </p:sp>
      <p:pic>
        <p:nvPicPr>
          <p:cNvPr id="3" name="Picture 2" descr="Silver Paste Conductor with ENIG surface treatme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7919" y="3953932"/>
            <a:ext cx="2796472" cy="1532467"/>
          </a:xfrm>
          <a:prstGeom prst="rect">
            <a:avLst/>
          </a:prstGeom>
        </p:spPr>
      </p:pic>
      <p:pic>
        <p:nvPicPr>
          <p:cNvPr id="9" name="Picture 8" descr="Direct Bonded Copp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57" y="3886877"/>
            <a:ext cx="2201333" cy="1752261"/>
          </a:xfrm>
          <a:prstGeom prst="rect">
            <a:avLst/>
          </a:prstGeom>
        </p:spPr>
      </p:pic>
      <p:pic>
        <p:nvPicPr>
          <p:cNvPr id="10" name="Picture 9" descr="Image 5 White Ceramic AL2O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2593" y="3886877"/>
            <a:ext cx="1572074" cy="1847187"/>
          </a:xfrm>
          <a:prstGeom prst="rect">
            <a:avLst/>
          </a:prstGeom>
        </p:spPr>
      </p:pic>
      <p:pic>
        <p:nvPicPr>
          <p:cNvPr id="11" name="Picture 10" descr="Alumina 0.5mm silver fi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533" y="3795438"/>
            <a:ext cx="2032000" cy="2032000"/>
          </a:xfrm>
          <a:prstGeom prst="rect">
            <a:avLst/>
          </a:prstGeom>
        </p:spPr>
      </p:pic>
      <p:sp>
        <p:nvSpPr>
          <p:cNvPr id="6" name="Oval 5">
            <a:extLst>
              <a:ext uri="{FF2B5EF4-FFF2-40B4-BE49-F238E27FC236}">
                <a16:creationId xmlns:a16="http://schemas.microsoft.com/office/drawing/2014/main" id="{A3B40AA7-7956-104D-B5C8-7D20A085E14B}"/>
              </a:ext>
            </a:extLst>
          </p:cNvPr>
          <p:cNvSpPr/>
          <p:nvPr/>
        </p:nvSpPr>
        <p:spPr>
          <a:xfrm>
            <a:off x="76200" y="5734064"/>
            <a:ext cx="1290873" cy="1046499"/>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8" name="Imatge 7">
            <a:extLst>
              <a:ext uri="{FF2B5EF4-FFF2-40B4-BE49-F238E27FC236}">
                <a16:creationId xmlns:a16="http://schemas.microsoft.com/office/drawing/2014/main" id="{DCC0C17B-05CE-C740-7AA7-92FC2A410832}"/>
              </a:ext>
            </a:extLst>
          </p:cNvPr>
          <p:cNvPicPr>
            <a:picLocks noChangeAspect="1"/>
          </p:cNvPicPr>
          <p:nvPr/>
        </p:nvPicPr>
        <p:blipFill>
          <a:blip r:embed="rId8"/>
          <a:stretch>
            <a:fillRect/>
          </a:stretch>
        </p:blipFill>
        <p:spPr>
          <a:xfrm>
            <a:off x="155733" y="5875191"/>
            <a:ext cx="1178174" cy="848381"/>
          </a:xfrm>
          <a:prstGeom prst="rect">
            <a:avLst/>
          </a:prstGeom>
        </p:spPr>
      </p:pic>
      <p:sp>
        <p:nvSpPr>
          <p:cNvPr id="13" name="TextBox 15">
            <a:extLst>
              <a:ext uri="{FF2B5EF4-FFF2-40B4-BE49-F238E27FC236}">
                <a16:creationId xmlns:a16="http://schemas.microsoft.com/office/drawing/2014/main" id="{5BBEA48A-0DF4-CC5D-3CDA-5FF82AC01E79}"/>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9">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9">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4" name="TextBox 5">
            <a:extLst>
              <a:ext uri="{FF2B5EF4-FFF2-40B4-BE49-F238E27FC236}">
                <a16:creationId xmlns:a16="http://schemas.microsoft.com/office/drawing/2014/main" id="{CCADD78D-98DF-B468-A76A-30919D5F7BA8}"/>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5922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fade">
                                      <p:cBhvr>
                                        <p:cTn id="44" dur="5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500"/>
                                        <p:tgtEl>
                                          <p:spTgt spid="7">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6" end="6"/>
                                            </p:txEl>
                                          </p:spTgt>
                                        </p:tgtEl>
                                        <p:attrNameLst>
                                          <p:attrName>style.visibility</p:attrName>
                                        </p:attrNameLst>
                                      </p:cBhvr>
                                      <p:to>
                                        <p:strVal val="visible"/>
                                      </p:to>
                                    </p:set>
                                    <p:animEffect transition="in" filter="fade">
                                      <p:cBhvr>
                                        <p:cTn id="54" dur="500"/>
                                        <p:tgtEl>
                                          <p:spTgt spid="7">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7" end="7"/>
                                            </p:txEl>
                                          </p:spTgt>
                                        </p:tgtEl>
                                        <p:attrNameLst>
                                          <p:attrName>style.visibility</p:attrName>
                                        </p:attrNameLst>
                                      </p:cBhvr>
                                      <p:to>
                                        <p:strVal val="visible"/>
                                      </p:to>
                                    </p:set>
                                    <p:animEffect transition="in" filter="fade">
                                      <p:cBhvr>
                                        <p:cTn id="59" dur="500"/>
                                        <p:tgtEl>
                                          <p:spTgt spid="7">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xEl>
                                              <p:pRg st="8" end="8"/>
                                            </p:txEl>
                                          </p:spTgt>
                                        </p:tgtEl>
                                        <p:attrNameLst>
                                          <p:attrName>style.visibility</p:attrName>
                                        </p:attrNameLst>
                                      </p:cBhvr>
                                      <p:to>
                                        <p:strVal val="visible"/>
                                      </p:to>
                                    </p:set>
                                    <p:animEffect transition="in" filter="fade">
                                      <p:cBhvr>
                                        <p:cTn id="64" dur="500"/>
                                        <p:tgtEl>
                                          <p:spTgt spid="7">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
                                            <p:txEl>
                                              <p:pRg st="9" end="9"/>
                                            </p:txEl>
                                          </p:spTgt>
                                        </p:tgtEl>
                                        <p:attrNameLst>
                                          <p:attrName>style.visibility</p:attrName>
                                        </p:attrNameLst>
                                      </p:cBhvr>
                                      <p:to>
                                        <p:strVal val="visible"/>
                                      </p:to>
                                    </p:set>
                                    <p:animEffect transition="in" filter="fade">
                                      <p:cBhvr>
                                        <p:cTn id="69"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amic-pcbs-backgrou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HEADLINE-CURV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CAPABILITIES</a:t>
            </a:r>
          </a:p>
        </p:txBody>
      </p:sp>
      <p:sp>
        <p:nvSpPr>
          <p:cNvPr id="7" name="TextBox 6"/>
          <p:cNvSpPr txBox="1"/>
          <p:nvPr/>
        </p:nvSpPr>
        <p:spPr>
          <a:xfrm>
            <a:off x="399568" y="520653"/>
            <a:ext cx="8332291" cy="2733908"/>
          </a:xfrm>
          <a:prstGeom prst="rect">
            <a:avLst/>
          </a:prstGeom>
          <a:solidFill>
            <a:srgbClr val="2587CC">
              <a:alpha val="50000"/>
            </a:srgbClr>
          </a:solidFill>
        </p:spPr>
        <p:txBody>
          <a:bodyPr wrap="square" lIns="432000" tIns="216000" bIns="144000" rtlCol="0">
            <a:spAutoFit/>
          </a:bodyPr>
          <a:lstStyle/>
          <a:p>
            <a:pPr>
              <a:buClr>
                <a:schemeClr val="bg1"/>
              </a:buClr>
            </a:pPr>
            <a:r>
              <a:rPr lang="en-GB" sz="1400" dirty="0">
                <a:solidFill>
                  <a:schemeClr val="bg1"/>
                </a:solidFill>
                <a:latin typeface="Arial"/>
                <a:cs typeface="Arial"/>
              </a:rPr>
              <a:t>EMI Thermal </a:t>
            </a:r>
            <a:r>
              <a:rPr lang="mr-IN" sz="1400" dirty="0">
                <a:solidFill>
                  <a:schemeClr val="bg1"/>
                </a:solidFill>
                <a:latin typeface="Arial"/>
                <a:cs typeface="Arial"/>
              </a:rPr>
              <a:t>–</a:t>
            </a:r>
            <a:r>
              <a:rPr lang="en-GB" sz="1400" dirty="0">
                <a:solidFill>
                  <a:schemeClr val="bg1"/>
                </a:solidFill>
                <a:latin typeface="Arial"/>
                <a:cs typeface="Arial"/>
              </a:rPr>
              <a:t> Material Distribution and Conversion</a:t>
            </a:r>
          </a:p>
          <a:p>
            <a:pPr>
              <a:buClr>
                <a:schemeClr val="bg1"/>
              </a:buClr>
            </a:pPr>
            <a:r>
              <a:rPr lang="en-GB" sz="1200" b="1" dirty="0">
                <a:solidFill>
                  <a:schemeClr val="bg1"/>
                </a:solidFill>
                <a:latin typeface="Arial"/>
                <a:cs typeface="Arial"/>
              </a:rPr>
              <a:t>THERMAL INTERFACE MATERIALS</a:t>
            </a:r>
          </a:p>
          <a:p>
            <a:pPr>
              <a:buClr>
                <a:schemeClr val="bg1"/>
              </a:buClr>
            </a:pPr>
            <a:endParaRPr lang="en-GB" sz="1100" dirty="0">
              <a:solidFill>
                <a:schemeClr val="bg1"/>
              </a:solidFill>
              <a:latin typeface="Arial"/>
              <a:cs typeface="Arial"/>
            </a:endParaRPr>
          </a:p>
          <a:p>
            <a:pPr marL="171450" lvl="0" indent="-171450">
              <a:lnSpc>
                <a:spcPct val="120000"/>
              </a:lnSpc>
              <a:spcAft>
                <a:spcPts val="600"/>
              </a:spcAft>
              <a:buClr>
                <a:schemeClr val="bg1"/>
              </a:buClr>
              <a:buFont typeface="Wingdings" charset="2"/>
              <a:buChar char=""/>
            </a:pPr>
            <a:r>
              <a:rPr lang="en-US" sz="1100" dirty="0">
                <a:solidFill>
                  <a:srgbClr val="D3D7EB"/>
                </a:solidFill>
                <a:latin typeface="Arial"/>
                <a:cs typeface="Arial"/>
              </a:rPr>
              <a:t>Electronic components being driven harder, running at higher power</a:t>
            </a:r>
            <a:endParaRPr lang="en-GB" sz="1100" dirty="0">
              <a:solidFill>
                <a:srgbClr val="D3D7EB"/>
              </a:solidFill>
              <a:latin typeface="Arial"/>
              <a:cs typeface="Arial"/>
            </a:endParaRPr>
          </a:p>
          <a:p>
            <a:pPr marL="171450" lvl="0" indent="-171450">
              <a:lnSpc>
                <a:spcPct val="120000"/>
              </a:lnSpc>
              <a:spcAft>
                <a:spcPts val="600"/>
              </a:spcAft>
              <a:buClr>
                <a:schemeClr val="bg1"/>
              </a:buClr>
              <a:buFont typeface="Wingdings" charset="2"/>
              <a:buChar char=""/>
            </a:pPr>
            <a:r>
              <a:rPr lang="en-US" sz="1100" dirty="0">
                <a:solidFill>
                  <a:srgbClr val="D3D7EB"/>
                </a:solidFill>
                <a:latin typeface="Arial"/>
                <a:cs typeface="Arial"/>
              </a:rPr>
              <a:t>This causes heat which can result in overheating, damage and failure.</a:t>
            </a:r>
            <a:endParaRPr lang="en-GB" sz="1100" dirty="0">
              <a:solidFill>
                <a:srgbClr val="D3D7EB"/>
              </a:solidFill>
              <a:latin typeface="Arial"/>
              <a:cs typeface="Arial"/>
            </a:endParaRPr>
          </a:p>
          <a:p>
            <a:pPr marL="171450" lvl="0" indent="-171450">
              <a:lnSpc>
                <a:spcPct val="120000"/>
              </a:lnSpc>
              <a:spcAft>
                <a:spcPts val="600"/>
              </a:spcAft>
              <a:buClr>
                <a:schemeClr val="bg1"/>
              </a:buClr>
              <a:buFont typeface="Wingdings" charset="2"/>
              <a:buChar char=""/>
            </a:pPr>
            <a:r>
              <a:rPr lang="en-US" sz="1100" dirty="0">
                <a:solidFill>
                  <a:srgbClr val="D3D7EB"/>
                </a:solidFill>
                <a:latin typeface="Arial"/>
                <a:cs typeface="Arial"/>
              </a:rPr>
              <a:t>Thermal Interface Material (TIM) helps manage this issue</a:t>
            </a:r>
            <a:endParaRPr lang="en-GB" sz="1100" dirty="0">
              <a:solidFill>
                <a:srgbClr val="D3D7EB"/>
              </a:solidFill>
              <a:latin typeface="Arial"/>
              <a:cs typeface="Arial"/>
            </a:endParaRPr>
          </a:p>
          <a:p>
            <a:pPr marL="171450" lvl="0" indent="-171450">
              <a:lnSpc>
                <a:spcPct val="120000"/>
              </a:lnSpc>
              <a:spcAft>
                <a:spcPts val="600"/>
              </a:spcAft>
              <a:buClr>
                <a:schemeClr val="bg1"/>
              </a:buClr>
              <a:buFont typeface="Wingdings" charset="2"/>
              <a:buChar char=""/>
            </a:pPr>
            <a:r>
              <a:rPr lang="en-US" sz="1100" dirty="0">
                <a:solidFill>
                  <a:srgbClr val="D3D7EB"/>
                </a:solidFill>
                <a:latin typeface="Arial"/>
                <a:cs typeface="Arial"/>
              </a:rPr>
              <a:t>Air is a poor conductor of heat, so air gaps need to be removed.</a:t>
            </a:r>
            <a:endParaRPr lang="en-GB" sz="1100" dirty="0">
              <a:solidFill>
                <a:srgbClr val="D3D7EB"/>
              </a:solidFill>
              <a:latin typeface="Arial"/>
              <a:cs typeface="Arial"/>
            </a:endParaRPr>
          </a:p>
          <a:p>
            <a:pPr marL="171450" lvl="0" indent="-171450">
              <a:lnSpc>
                <a:spcPct val="120000"/>
              </a:lnSpc>
              <a:spcAft>
                <a:spcPts val="600"/>
              </a:spcAft>
              <a:buClr>
                <a:schemeClr val="bg1"/>
              </a:buClr>
              <a:buFont typeface="Wingdings" charset="2"/>
              <a:buChar char=""/>
            </a:pPr>
            <a:r>
              <a:rPr lang="en-US" sz="1100" dirty="0">
                <a:solidFill>
                  <a:srgbClr val="D3D7EB"/>
                </a:solidFill>
                <a:latin typeface="Arial"/>
                <a:cs typeface="Arial"/>
              </a:rPr>
              <a:t>TIM, a thermally conductive medium is used to fill the air gap between</a:t>
            </a:r>
            <a:br>
              <a:rPr lang="en-GB" sz="1100" dirty="0">
                <a:solidFill>
                  <a:srgbClr val="D3D7EB"/>
                </a:solidFill>
                <a:latin typeface="Arial"/>
                <a:cs typeface="Arial"/>
              </a:rPr>
            </a:br>
            <a:r>
              <a:rPr lang="en-US" sz="1100" dirty="0">
                <a:solidFill>
                  <a:srgbClr val="D3D7EB"/>
                </a:solidFill>
                <a:latin typeface="Arial"/>
                <a:cs typeface="Arial"/>
              </a:rPr>
              <a:t>mating surfaces in electronic components. </a:t>
            </a:r>
            <a:endParaRPr lang="en-GB" sz="1100" dirty="0">
              <a:solidFill>
                <a:srgbClr val="D3D7EB"/>
              </a:solidFill>
              <a:latin typeface="Arial"/>
              <a:cs typeface="Arial"/>
            </a:endParaRPr>
          </a:p>
          <a:p>
            <a:pPr marL="171450" lvl="0" indent="-171450">
              <a:lnSpc>
                <a:spcPct val="120000"/>
              </a:lnSpc>
              <a:spcAft>
                <a:spcPts val="600"/>
              </a:spcAft>
              <a:buClr>
                <a:schemeClr val="bg1"/>
              </a:buClr>
              <a:buFont typeface="Wingdings" charset="2"/>
              <a:buChar char=""/>
            </a:pPr>
            <a:r>
              <a:rPr lang="en-US" sz="1100" dirty="0">
                <a:solidFill>
                  <a:srgbClr val="D3D7EB"/>
                </a:solidFill>
                <a:latin typeface="Arial"/>
                <a:cs typeface="Arial"/>
              </a:rPr>
              <a:t>With no air gap the heat is transferred between the component and its heatsink or chassis.</a:t>
            </a:r>
            <a:endParaRPr lang="en-GB" sz="1100" dirty="0">
              <a:solidFill>
                <a:srgbClr val="D3D7EB"/>
              </a:solidFill>
              <a:latin typeface="Arial"/>
              <a:cs typeface="Arial"/>
            </a:endParaRPr>
          </a:p>
        </p:txBody>
      </p:sp>
      <p:pic>
        <p:nvPicPr>
          <p:cNvPr id="8" name="Picture 7" descr="EMI Thermal - White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6067" y="821266"/>
            <a:ext cx="2312458" cy="868994"/>
          </a:xfrm>
          <a:prstGeom prst="rect">
            <a:avLst/>
          </a:prstGeom>
        </p:spPr>
      </p:pic>
      <p:pic>
        <p:nvPicPr>
          <p:cNvPr id="15" name="Picture 14" descr="A picture containing indoor, cup, table, sitting&#10;&#10;Description automatically generated">
            <a:extLst>
              <a:ext uri="{FF2B5EF4-FFF2-40B4-BE49-F238E27FC236}">
                <a16:creationId xmlns:a16="http://schemas.microsoft.com/office/drawing/2014/main" id="{A4DDB1B0-9A30-4EC8-85FA-F34C55BA0921}"/>
              </a:ext>
            </a:extLst>
          </p:cNvPr>
          <p:cNvPicPr>
            <a:picLocks noChangeAspect="1"/>
          </p:cNvPicPr>
          <p:nvPr/>
        </p:nvPicPr>
        <p:blipFill>
          <a:blip r:embed="rId7"/>
          <a:stretch>
            <a:fillRect/>
          </a:stretch>
        </p:blipFill>
        <p:spPr>
          <a:xfrm>
            <a:off x="-3462" y="3539065"/>
            <a:ext cx="2970142" cy="2175398"/>
          </a:xfrm>
          <a:prstGeom prst="rect">
            <a:avLst/>
          </a:prstGeom>
        </p:spPr>
      </p:pic>
      <p:pic>
        <p:nvPicPr>
          <p:cNvPr id="16" name="Picture 15" descr="A picture containing box&#10;&#10;Description automatically generated">
            <a:extLst>
              <a:ext uri="{FF2B5EF4-FFF2-40B4-BE49-F238E27FC236}">
                <a16:creationId xmlns:a16="http://schemas.microsoft.com/office/drawing/2014/main" id="{233F2654-141F-4886-8DCE-2B1BCBDD10F8}"/>
              </a:ext>
            </a:extLst>
          </p:cNvPr>
          <p:cNvPicPr>
            <a:picLocks noChangeAspect="1"/>
          </p:cNvPicPr>
          <p:nvPr/>
        </p:nvPicPr>
        <p:blipFill>
          <a:blip r:embed="rId8"/>
          <a:stretch>
            <a:fillRect/>
          </a:stretch>
        </p:blipFill>
        <p:spPr>
          <a:xfrm>
            <a:off x="3114495" y="3672117"/>
            <a:ext cx="2114969" cy="1940747"/>
          </a:xfrm>
          <a:prstGeom prst="rect">
            <a:avLst/>
          </a:prstGeom>
        </p:spPr>
      </p:pic>
      <p:pic>
        <p:nvPicPr>
          <p:cNvPr id="3" name="3D Animation Video 7M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698067" y="3648603"/>
            <a:ext cx="3208866" cy="1804987"/>
          </a:xfrm>
          <a:prstGeom prst="rect">
            <a:avLst/>
          </a:prstGeom>
        </p:spPr>
      </p:pic>
      <p:sp>
        <p:nvSpPr>
          <p:cNvPr id="6" name="Oval 5">
            <a:extLst>
              <a:ext uri="{FF2B5EF4-FFF2-40B4-BE49-F238E27FC236}">
                <a16:creationId xmlns:a16="http://schemas.microsoft.com/office/drawing/2014/main" id="{B8E38A4F-98AD-E32B-774E-EF94106BBAD1}"/>
              </a:ext>
            </a:extLst>
          </p:cNvPr>
          <p:cNvSpPr/>
          <p:nvPr/>
        </p:nvSpPr>
        <p:spPr>
          <a:xfrm>
            <a:off x="108642" y="5714462"/>
            <a:ext cx="1312752" cy="1079163"/>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9" name="Imatge 8">
            <a:extLst>
              <a:ext uri="{FF2B5EF4-FFF2-40B4-BE49-F238E27FC236}">
                <a16:creationId xmlns:a16="http://schemas.microsoft.com/office/drawing/2014/main" id="{DA0484A3-E85A-9925-D62D-F29666095E05}"/>
              </a:ext>
            </a:extLst>
          </p:cNvPr>
          <p:cNvPicPr>
            <a:picLocks noChangeAspect="1"/>
          </p:cNvPicPr>
          <p:nvPr/>
        </p:nvPicPr>
        <p:blipFill>
          <a:blip r:embed="rId10"/>
          <a:stretch>
            <a:fillRect/>
          </a:stretch>
        </p:blipFill>
        <p:spPr>
          <a:xfrm>
            <a:off x="155733" y="5875191"/>
            <a:ext cx="1178174" cy="848381"/>
          </a:xfrm>
          <a:prstGeom prst="rect">
            <a:avLst/>
          </a:prstGeom>
        </p:spPr>
      </p:pic>
      <p:sp>
        <p:nvSpPr>
          <p:cNvPr id="11" name="TextBox 15">
            <a:extLst>
              <a:ext uri="{FF2B5EF4-FFF2-40B4-BE49-F238E27FC236}">
                <a16:creationId xmlns:a16="http://schemas.microsoft.com/office/drawing/2014/main" id="{1B1FC716-5938-EC79-61A0-7C8170B9D6F5}"/>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11">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11">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2" name="TextBox 5">
            <a:extLst>
              <a:ext uri="{FF2B5EF4-FFF2-40B4-BE49-F238E27FC236}">
                <a16:creationId xmlns:a16="http://schemas.microsoft.com/office/drawing/2014/main" id="{B60E6995-C819-C741-1B4A-2499021C68C1}"/>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26165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1" presetClass="mediacall" presetSubtype="0" fill="hold" nodeType="afterEffect">
                                  <p:stCondLst>
                                    <p:cond delay="0"/>
                                  </p:stCondLst>
                                  <p:childTnLst>
                                    <p:cmd type="call" cmd="playFrom(0.0)">
                                      <p:cBhvr>
                                        <p:cTn id="39" dur="65110" fill="hold"/>
                                        <p:tgtEl>
                                          <p:spTgt spid="3"/>
                                        </p:tgtEl>
                                      </p:cBhvr>
                                    </p:cmd>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fade">
                                      <p:cBhvr>
                                        <p:cTn id="44" dur="5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500"/>
                                        <p:tgtEl>
                                          <p:spTgt spid="7">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6" end="6"/>
                                            </p:txEl>
                                          </p:spTgt>
                                        </p:tgtEl>
                                        <p:attrNameLst>
                                          <p:attrName>style.visibility</p:attrName>
                                        </p:attrNameLst>
                                      </p:cBhvr>
                                      <p:to>
                                        <p:strVal val="visible"/>
                                      </p:to>
                                    </p:set>
                                    <p:animEffect transition="in" filter="fade">
                                      <p:cBhvr>
                                        <p:cTn id="54" dur="500"/>
                                        <p:tgtEl>
                                          <p:spTgt spid="7">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7" end="7"/>
                                            </p:txEl>
                                          </p:spTgt>
                                        </p:tgtEl>
                                        <p:attrNameLst>
                                          <p:attrName>style.visibility</p:attrName>
                                        </p:attrNameLst>
                                      </p:cBhvr>
                                      <p:to>
                                        <p:strVal val="visible"/>
                                      </p:to>
                                    </p:set>
                                    <p:animEffect transition="in" filter="fade">
                                      <p:cBhvr>
                                        <p:cTn id="59" dur="500"/>
                                        <p:tgtEl>
                                          <p:spTgt spid="7">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xEl>
                                              <p:pRg st="8" end="8"/>
                                            </p:txEl>
                                          </p:spTgt>
                                        </p:tgtEl>
                                        <p:attrNameLst>
                                          <p:attrName>style.visibility</p:attrName>
                                        </p:attrNameLst>
                                      </p:cBhvr>
                                      <p:to>
                                        <p:strVal val="visible"/>
                                      </p:to>
                                    </p:set>
                                    <p:animEffect transition="in" filter="fade">
                                      <p:cBhvr>
                                        <p:cTn id="64"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fill="hold" display="0">
                  <p:stCondLst>
                    <p:cond delay="indefinite"/>
                  </p:stCondLst>
                </p:cTn>
                <p:tgtEl>
                  <p:spTgt spid="3"/>
                </p:tgtEl>
              </p:cMediaNode>
            </p:video>
            <p:seq concurrent="1" nextAc="seek">
              <p:cTn id="66" restart="whenNotActive" fill="hold" evtFilter="cancelBubble" nodeType="interactiveSeq">
                <p:stCondLst>
                  <p:cond evt="onClick" delay="0">
                    <p:tgtEl>
                      <p:spTgt spid="3"/>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amic-pcbs-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Fabric over foam gas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97" y="3517900"/>
            <a:ext cx="2332567" cy="2332567"/>
          </a:xfrm>
          <a:prstGeom prst="rect">
            <a:avLst/>
          </a:prstGeom>
        </p:spPr>
      </p:pic>
      <p:pic>
        <p:nvPicPr>
          <p:cNvPr id="4" name="Picture 3" descr="HEADLINE-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CAPABILITIES</a:t>
            </a:r>
          </a:p>
        </p:txBody>
      </p:sp>
      <p:sp>
        <p:nvSpPr>
          <p:cNvPr id="7" name="TextBox 6"/>
          <p:cNvSpPr txBox="1"/>
          <p:nvPr/>
        </p:nvSpPr>
        <p:spPr>
          <a:xfrm>
            <a:off x="399568" y="520653"/>
            <a:ext cx="8332291" cy="2594895"/>
          </a:xfrm>
          <a:prstGeom prst="rect">
            <a:avLst/>
          </a:prstGeom>
          <a:solidFill>
            <a:srgbClr val="2587CC">
              <a:alpha val="50000"/>
            </a:srgbClr>
          </a:solidFill>
        </p:spPr>
        <p:txBody>
          <a:bodyPr wrap="square" lIns="432000" tIns="216000" bIns="144000" rtlCol="0">
            <a:spAutoFit/>
          </a:bodyPr>
          <a:lstStyle/>
          <a:p>
            <a:pPr>
              <a:buClr>
                <a:schemeClr val="bg1"/>
              </a:buClr>
            </a:pPr>
            <a:r>
              <a:rPr lang="en-GB" sz="1400" dirty="0">
                <a:solidFill>
                  <a:schemeClr val="bg1"/>
                </a:solidFill>
                <a:latin typeface="Arial"/>
                <a:cs typeface="Arial"/>
              </a:rPr>
              <a:t>EMI Thermal </a:t>
            </a:r>
            <a:r>
              <a:rPr lang="mr-IN" sz="1400" dirty="0">
                <a:solidFill>
                  <a:schemeClr val="bg1"/>
                </a:solidFill>
                <a:latin typeface="Arial"/>
                <a:cs typeface="Arial"/>
              </a:rPr>
              <a:t>–</a:t>
            </a:r>
            <a:r>
              <a:rPr lang="en-GB" sz="1400" dirty="0">
                <a:solidFill>
                  <a:schemeClr val="bg1"/>
                </a:solidFill>
                <a:latin typeface="Arial"/>
                <a:cs typeface="Arial"/>
              </a:rPr>
              <a:t> Material Distribution and Conversion</a:t>
            </a:r>
          </a:p>
          <a:p>
            <a:pPr>
              <a:buClr>
                <a:schemeClr val="bg1"/>
              </a:buClr>
            </a:pPr>
            <a:r>
              <a:rPr lang="en-GB" sz="1200" b="1" dirty="0">
                <a:solidFill>
                  <a:schemeClr val="bg1"/>
                </a:solidFill>
                <a:latin typeface="Arial"/>
                <a:cs typeface="Arial"/>
              </a:rPr>
              <a:t>EMI/EMC/RFI MATERIALS</a:t>
            </a:r>
          </a:p>
          <a:p>
            <a:pPr>
              <a:buClr>
                <a:schemeClr val="bg1"/>
              </a:buClr>
            </a:pPr>
            <a:endParaRPr lang="en-GB" sz="1100" dirty="0">
              <a:solidFill>
                <a:schemeClr val="bg1"/>
              </a:solidFill>
              <a:latin typeface="Arial"/>
              <a:cs typeface="Arial"/>
            </a:endParaRPr>
          </a:p>
          <a:p>
            <a:pPr marL="171450" lvl="0" indent="-171450">
              <a:spcAft>
                <a:spcPts val="600"/>
              </a:spcAft>
              <a:buClr>
                <a:schemeClr val="bg1"/>
              </a:buClr>
              <a:buFont typeface="Wingdings" charset="2"/>
              <a:buChar char=""/>
            </a:pPr>
            <a:r>
              <a:rPr lang="en-US" sz="1100" dirty="0">
                <a:solidFill>
                  <a:srgbClr val="D3D7EB"/>
                </a:solidFill>
                <a:latin typeface="Arial"/>
                <a:cs typeface="Arial"/>
              </a:rPr>
              <a:t>Electromagnetic Compatibility (EMC) is a vital part of any new </a:t>
            </a:r>
            <a:br>
              <a:rPr lang="en-US" sz="1100" dirty="0">
                <a:solidFill>
                  <a:srgbClr val="D3D7EB"/>
                </a:solidFill>
                <a:latin typeface="Arial"/>
                <a:cs typeface="Arial"/>
              </a:rPr>
            </a:br>
            <a:r>
              <a:rPr lang="en-US" sz="1100" dirty="0">
                <a:solidFill>
                  <a:srgbClr val="D3D7EB"/>
                </a:solidFill>
                <a:latin typeface="Arial"/>
                <a:cs typeface="Arial"/>
              </a:rPr>
              <a:t>component design</a:t>
            </a:r>
            <a:endParaRPr lang="en-GB" sz="1100" dirty="0">
              <a:solidFill>
                <a:srgbClr val="D3D7EB"/>
              </a:solidFill>
              <a:latin typeface="Arial"/>
              <a:cs typeface="Arial"/>
            </a:endParaRPr>
          </a:p>
          <a:p>
            <a:pPr marL="171450" lvl="0" indent="-171450">
              <a:spcAft>
                <a:spcPts val="600"/>
              </a:spcAft>
              <a:buClr>
                <a:schemeClr val="bg1"/>
              </a:buClr>
              <a:buFont typeface="Wingdings" charset="2"/>
              <a:buChar char=""/>
            </a:pPr>
            <a:r>
              <a:rPr lang="en-GB" sz="1100" dirty="0">
                <a:solidFill>
                  <a:srgbClr val="D3D7EB"/>
                </a:solidFill>
                <a:latin typeface="Arial"/>
                <a:cs typeface="Arial"/>
              </a:rPr>
              <a:t>The unit must operate without emitting or being susceptible to </a:t>
            </a:r>
            <a:br>
              <a:rPr lang="en-GB" sz="1100" dirty="0">
                <a:solidFill>
                  <a:srgbClr val="D3D7EB"/>
                </a:solidFill>
                <a:latin typeface="Arial"/>
                <a:cs typeface="Arial"/>
              </a:rPr>
            </a:br>
            <a:r>
              <a:rPr lang="en-GB" sz="1100" dirty="0">
                <a:solidFill>
                  <a:srgbClr val="D3D7EB"/>
                </a:solidFill>
                <a:latin typeface="Arial"/>
                <a:cs typeface="Arial"/>
              </a:rPr>
              <a:t>electromagnetic waves</a:t>
            </a:r>
          </a:p>
          <a:p>
            <a:pPr marL="171450" lvl="0" indent="-171450">
              <a:spcAft>
                <a:spcPts val="600"/>
              </a:spcAft>
              <a:buClr>
                <a:schemeClr val="bg1"/>
              </a:buClr>
              <a:buFont typeface="Wingdings" charset="2"/>
              <a:buChar char=""/>
            </a:pPr>
            <a:r>
              <a:rPr lang="en-GB" sz="1100" dirty="0">
                <a:solidFill>
                  <a:srgbClr val="D3D7EB"/>
                </a:solidFill>
                <a:latin typeface="Arial"/>
                <a:cs typeface="Arial"/>
              </a:rPr>
              <a:t>The drive for higher integration, smaller electronics devices and fast speeds, problems with both Electromagnetic interference (EMI) and Radio Frequency Interference (RFI) continue to increase</a:t>
            </a:r>
          </a:p>
          <a:p>
            <a:pPr marL="171450" lvl="0" indent="-171450">
              <a:spcAft>
                <a:spcPts val="600"/>
              </a:spcAft>
              <a:buClr>
                <a:schemeClr val="bg1"/>
              </a:buClr>
              <a:buFont typeface="Wingdings" charset="2"/>
              <a:buChar char=""/>
            </a:pPr>
            <a:r>
              <a:rPr lang="en-US" sz="1100" dirty="0">
                <a:solidFill>
                  <a:srgbClr val="D3D7EB"/>
                </a:solidFill>
                <a:latin typeface="Arial"/>
                <a:cs typeface="Arial"/>
              </a:rPr>
              <a:t>T</a:t>
            </a:r>
            <a:r>
              <a:rPr lang="en-GB" sz="1100" dirty="0">
                <a:solidFill>
                  <a:srgbClr val="D3D7EB"/>
                </a:solidFill>
                <a:latin typeface="Arial"/>
                <a:cs typeface="Arial"/>
              </a:rPr>
              <a:t>o help you manage this we have a range of shielding products to confine emissions to a certain area within the unit</a:t>
            </a:r>
          </a:p>
          <a:p>
            <a:pPr marL="171450" lvl="0" indent="-171450">
              <a:spcAft>
                <a:spcPts val="600"/>
              </a:spcAft>
              <a:buClr>
                <a:schemeClr val="bg1"/>
              </a:buClr>
              <a:buFont typeface="Wingdings" charset="2"/>
              <a:buChar char=""/>
            </a:pPr>
            <a:r>
              <a:rPr lang="en-GB" sz="1100" dirty="0">
                <a:solidFill>
                  <a:srgbClr val="D3D7EB"/>
                </a:solidFill>
                <a:latin typeface="Arial"/>
                <a:cs typeface="Arial"/>
              </a:rPr>
              <a:t>This shielding is also used to stop external emissions or signals penetrating and corrupting the electronics from outside</a:t>
            </a:r>
          </a:p>
        </p:txBody>
      </p:sp>
      <p:pic>
        <p:nvPicPr>
          <p:cNvPr id="8" name="Picture 7" descr="EMI Thermal - White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067" y="821266"/>
            <a:ext cx="2312458" cy="868994"/>
          </a:xfrm>
          <a:prstGeom prst="rect">
            <a:avLst/>
          </a:prstGeom>
        </p:spPr>
      </p:pic>
      <p:pic>
        <p:nvPicPr>
          <p:cNvPr id="3" name="Picture 2" descr="Natural Graphi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968" y="3581403"/>
            <a:ext cx="4125349" cy="2191591"/>
          </a:xfrm>
          <a:prstGeom prst="rect">
            <a:avLst/>
          </a:prstGeom>
        </p:spPr>
      </p:pic>
      <p:pic>
        <p:nvPicPr>
          <p:cNvPr id="6" name="Picture 5" descr="METALISED FOA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09433"/>
            <a:ext cx="2371097" cy="2332567"/>
          </a:xfrm>
          <a:prstGeom prst="rect">
            <a:avLst/>
          </a:prstGeom>
        </p:spPr>
      </p:pic>
      <p:sp>
        <p:nvSpPr>
          <p:cNvPr id="10" name="Oval 9">
            <a:extLst>
              <a:ext uri="{FF2B5EF4-FFF2-40B4-BE49-F238E27FC236}">
                <a16:creationId xmlns:a16="http://schemas.microsoft.com/office/drawing/2014/main" id="{CF2075A7-1C34-7DAE-3405-ED9A95160BF7}"/>
              </a:ext>
            </a:extLst>
          </p:cNvPr>
          <p:cNvSpPr/>
          <p:nvPr/>
        </p:nvSpPr>
        <p:spPr>
          <a:xfrm>
            <a:off x="38530" y="5772994"/>
            <a:ext cx="1373811" cy="975979"/>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11" name="Imatge 10">
            <a:extLst>
              <a:ext uri="{FF2B5EF4-FFF2-40B4-BE49-F238E27FC236}">
                <a16:creationId xmlns:a16="http://schemas.microsoft.com/office/drawing/2014/main" id="{0106755E-8329-5403-7794-CA6ABA70799F}"/>
              </a:ext>
            </a:extLst>
          </p:cNvPr>
          <p:cNvPicPr>
            <a:picLocks noChangeAspect="1"/>
          </p:cNvPicPr>
          <p:nvPr/>
        </p:nvPicPr>
        <p:blipFill>
          <a:blip r:embed="rId8"/>
          <a:stretch>
            <a:fillRect/>
          </a:stretch>
        </p:blipFill>
        <p:spPr>
          <a:xfrm>
            <a:off x="155733" y="5875191"/>
            <a:ext cx="1178174" cy="848381"/>
          </a:xfrm>
          <a:prstGeom prst="rect">
            <a:avLst/>
          </a:prstGeom>
        </p:spPr>
      </p:pic>
      <p:sp>
        <p:nvSpPr>
          <p:cNvPr id="13" name="TextBox 15">
            <a:extLst>
              <a:ext uri="{FF2B5EF4-FFF2-40B4-BE49-F238E27FC236}">
                <a16:creationId xmlns:a16="http://schemas.microsoft.com/office/drawing/2014/main" id="{DD09D738-33A1-4CC4-76D8-9EFD905F976F}"/>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9">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9">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4" name="TextBox 5">
            <a:extLst>
              <a:ext uri="{FF2B5EF4-FFF2-40B4-BE49-F238E27FC236}">
                <a16:creationId xmlns:a16="http://schemas.microsoft.com/office/drawing/2014/main" id="{257DDEB2-4E44-882E-DFCC-35BEAC07FBCE}"/>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371234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500"/>
                                        <p:tgtEl>
                                          <p:spTgt spid="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500"/>
                                        <p:tgtEl>
                                          <p:spTgt spid="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500"/>
                                        <p:tgtEl>
                                          <p:spTgt spid="7">
                                            <p:txEl>
                                              <p:pRg st="7" end="7"/>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tge 10" descr="Imatge que conté mapa&#10;&#10;Descripció generada automàticament">
            <a:extLst>
              <a:ext uri="{FF2B5EF4-FFF2-40B4-BE49-F238E27FC236}">
                <a16:creationId xmlns:a16="http://schemas.microsoft.com/office/drawing/2014/main" id="{8CD05F70-D3D7-19E6-D681-519E56A1085F}"/>
              </a:ext>
            </a:extLst>
          </p:cNvPr>
          <p:cNvPicPr>
            <a:picLocks noChangeAspect="1"/>
          </p:cNvPicPr>
          <p:nvPr/>
        </p:nvPicPr>
        <p:blipFill>
          <a:blip r:embed="rId3"/>
          <a:stretch>
            <a:fillRect/>
          </a:stretch>
        </p:blipFill>
        <p:spPr>
          <a:xfrm>
            <a:off x="-2222" y="0"/>
            <a:ext cx="9207374" cy="6858000"/>
          </a:xfrm>
          <a:prstGeom prst="rect">
            <a:avLst/>
          </a:prstGeom>
        </p:spPr>
      </p:pic>
      <p:cxnSp>
        <p:nvCxnSpPr>
          <p:cNvPr id="33" name="Straight Connector 32">
            <a:extLst>
              <a:ext uri="{FF2B5EF4-FFF2-40B4-BE49-F238E27FC236}">
                <a16:creationId xmlns:a16="http://schemas.microsoft.com/office/drawing/2014/main" id="{90C7CDEF-1AAA-66EF-7CFA-44F9C2100646}"/>
              </a:ext>
            </a:extLst>
          </p:cNvPr>
          <p:cNvCxnSpPr>
            <a:cxnSpLocks/>
          </p:cNvCxnSpPr>
          <p:nvPr/>
        </p:nvCxnSpPr>
        <p:spPr>
          <a:xfrm flipV="1">
            <a:off x="1753145" y="2774300"/>
            <a:ext cx="622035" cy="47600"/>
          </a:xfrm>
          <a:prstGeom prst="line">
            <a:avLst/>
          </a:prstGeom>
          <a:ln>
            <a:solidFill>
              <a:srgbClr val="009DEE"/>
            </a:solidFill>
          </a:ln>
        </p:spPr>
        <p:style>
          <a:lnRef idx="2">
            <a:schemeClr val="accent1"/>
          </a:lnRef>
          <a:fillRef idx="0">
            <a:schemeClr val="accent1"/>
          </a:fillRef>
          <a:effectRef idx="1">
            <a:schemeClr val="accent1"/>
          </a:effectRef>
          <a:fontRef idx="minor">
            <a:schemeClr val="tx1"/>
          </a:fontRef>
        </p:style>
      </p:cxnSp>
      <p:pic>
        <p:nvPicPr>
          <p:cNvPr id="6" name="Picture 5" descr="HEADLINE-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17" y="-276490"/>
            <a:ext cx="2542667" cy="970292"/>
          </a:xfrm>
          <a:prstGeom prst="rect">
            <a:avLst/>
          </a:prstGeom>
        </p:spPr>
      </p:pic>
      <p:sp>
        <p:nvSpPr>
          <p:cNvPr id="7" name="TextBox 6"/>
          <p:cNvSpPr txBox="1"/>
          <p:nvPr/>
        </p:nvSpPr>
        <p:spPr>
          <a:xfrm>
            <a:off x="399568" y="109027"/>
            <a:ext cx="1695889" cy="584775"/>
          </a:xfrm>
          <a:prstGeom prst="rect">
            <a:avLst/>
          </a:prstGeom>
          <a:noFill/>
        </p:spPr>
        <p:txBody>
          <a:bodyPr wrap="square" rtlCol="0">
            <a:spAutoFit/>
          </a:bodyPr>
          <a:lstStyle/>
          <a:p>
            <a:pPr>
              <a:buClr>
                <a:schemeClr val="bg1"/>
              </a:buClr>
            </a:pPr>
            <a:r>
              <a:rPr lang="en-GB" sz="1600" dirty="0">
                <a:solidFill>
                  <a:schemeClr val="bg1"/>
                </a:solidFill>
                <a:latin typeface="Arial"/>
                <a:cs typeface="Arial"/>
              </a:rPr>
              <a:t>EUROPEAN LOCATIONS</a:t>
            </a:r>
            <a:endParaRPr lang="en-GB" sz="1600" b="1" dirty="0">
              <a:solidFill>
                <a:schemeClr val="bg1"/>
              </a:solidFill>
              <a:latin typeface="Arial"/>
              <a:cs typeface="Arial"/>
            </a:endParaRPr>
          </a:p>
        </p:txBody>
      </p:sp>
      <p:sp>
        <p:nvSpPr>
          <p:cNvPr id="13" name="TextBox 12"/>
          <p:cNvSpPr txBox="1"/>
          <p:nvPr/>
        </p:nvSpPr>
        <p:spPr>
          <a:xfrm>
            <a:off x="363478" y="3203768"/>
            <a:ext cx="1863120" cy="2308324"/>
          </a:xfrm>
          <a:prstGeom prst="rect">
            <a:avLst/>
          </a:prstGeom>
          <a:noFill/>
        </p:spPr>
        <p:txBody>
          <a:bodyPr wrap="square" rtlCol="0">
            <a:spAutoFit/>
          </a:bodyPr>
          <a:lstStyle/>
          <a:p>
            <a:pPr>
              <a:buClr>
                <a:schemeClr val="bg1"/>
              </a:buClr>
            </a:pPr>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Our offices In Barcelona, Spain and Budapest, Hungary are taking care of our European customers since 2008.</a:t>
            </a:r>
          </a:p>
        </p:txBody>
      </p:sp>
      <p:sp>
        <p:nvSpPr>
          <p:cNvPr id="15" name="Oval 14"/>
          <p:cNvSpPr/>
          <p:nvPr/>
        </p:nvSpPr>
        <p:spPr>
          <a:xfrm>
            <a:off x="2556933" y="5342467"/>
            <a:ext cx="160867" cy="160867"/>
          </a:xfrm>
          <a:prstGeom prst="ellipse">
            <a:avLst/>
          </a:prstGeom>
          <a:solidFill>
            <a:srgbClr val="15477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26114" y="5272065"/>
            <a:ext cx="1524149" cy="276999"/>
          </a:xfrm>
          <a:prstGeom prst="rect">
            <a:avLst/>
          </a:prstGeom>
          <a:noFill/>
        </p:spPr>
        <p:txBody>
          <a:bodyPr wrap="square" rtlCol="0">
            <a:spAutoFit/>
          </a:bodyPr>
          <a:lstStyle/>
          <a:p>
            <a:r>
              <a:rPr lang="en-US" sz="1200" b="1" dirty="0">
                <a:solidFill>
                  <a:schemeClr val="bg1"/>
                </a:solidFill>
                <a:latin typeface="Arial"/>
                <a:cs typeface="Arial"/>
              </a:rPr>
              <a:t>HERTFORD</a:t>
            </a:r>
          </a:p>
        </p:txBody>
      </p:sp>
      <p:sp>
        <p:nvSpPr>
          <p:cNvPr id="17" name="Oval 16"/>
          <p:cNvSpPr/>
          <p:nvPr/>
        </p:nvSpPr>
        <p:spPr>
          <a:xfrm>
            <a:off x="3848113" y="5342467"/>
            <a:ext cx="160867" cy="160867"/>
          </a:xfrm>
          <a:prstGeom prst="ellipse">
            <a:avLst/>
          </a:prstGeom>
          <a:solidFill>
            <a:srgbClr val="C2041B"/>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017294" y="5272065"/>
            <a:ext cx="1113685" cy="276999"/>
          </a:xfrm>
          <a:prstGeom prst="rect">
            <a:avLst/>
          </a:prstGeom>
          <a:noFill/>
        </p:spPr>
        <p:txBody>
          <a:bodyPr wrap="square" rtlCol="0">
            <a:spAutoFit/>
          </a:bodyPr>
          <a:lstStyle/>
          <a:p>
            <a:r>
              <a:rPr lang="en-US" sz="1200" b="1" dirty="0">
                <a:solidFill>
                  <a:schemeClr val="bg1"/>
                </a:solidFill>
                <a:latin typeface="Arial"/>
                <a:cs typeface="Arial"/>
              </a:rPr>
              <a:t>BUDAPEST</a:t>
            </a:r>
          </a:p>
        </p:txBody>
      </p:sp>
      <p:sp>
        <p:nvSpPr>
          <p:cNvPr id="4" name="Oval 3">
            <a:extLst>
              <a:ext uri="{FF2B5EF4-FFF2-40B4-BE49-F238E27FC236}">
                <a16:creationId xmlns:a16="http://schemas.microsoft.com/office/drawing/2014/main" id="{2EF4F65F-0948-01F4-8E1F-0C32FAEE8C23}"/>
              </a:ext>
            </a:extLst>
          </p:cNvPr>
          <p:cNvSpPr/>
          <p:nvPr/>
        </p:nvSpPr>
        <p:spPr>
          <a:xfrm rot="20618549">
            <a:off x="99587" y="5785028"/>
            <a:ext cx="1294646" cy="909065"/>
          </a:xfrm>
          <a:prstGeom prst="ellipse">
            <a:avLst/>
          </a:prstGeom>
          <a:solidFill>
            <a:srgbClr val="262B2F"/>
          </a:solidFill>
          <a:ln>
            <a:solidFill>
              <a:srgbClr val="272B2E"/>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pic>
        <p:nvPicPr>
          <p:cNvPr id="9" name="Imatge 8">
            <a:extLst>
              <a:ext uri="{FF2B5EF4-FFF2-40B4-BE49-F238E27FC236}">
                <a16:creationId xmlns:a16="http://schemas.microsoft.com/office/drawing/2014/main" id="{EB629E18-BB03-A8DA-DAA9-7E10F3811F2A}"/>
              </a:ext>
            </a:extLst>
          </p:cNvPr>
          <p:cNvPicPr>
            <a:picLocks noChangeAspect="1"/>
          </p:cNvPicPr>
          <p:nvPr/>
        </p:nvPicPr>
        <p:blipFill>
          <a:blip r:embed="rId5"/>
          <a:stretch>
            <a:fillRect/>
          </a:stretch>
        </p:blipFill>
        <p:spPr>
          <a:xfrm>
            <a:off x="117657" y="5868823"/>
            <a:ext cx="1222293" cy="880150"/>
          </a:xfrm>
          <a:prstGeom prst="rect">
            <a:avLst/>
          </a:prstGeom>
        </p:spPr>
      </p:pic>
      <p:sp>
        <p:nvSpPr>
          <p:cNvPr id="12" name="Oval 11">
            <a:extLst>
              <a:ext uri="{FF2B5EF4-FFF2-40B4-BE49-F238E27FC236}">
                <a16:creationId xmlns:a16="http://schemas.microsoft.com/office/drawing/2014/main" id="{64582A63-3193-8647-DA62-2443F5AEEE99}"/>
              </a:ext>
            </a:extLst>
          </p:cNvPr>
          <p:cNvSpPr/>
          <p:nvPr/>
        </p:nvSpPr>
        <p:spPr>
          <a:xfrm>
            <a:off x="5139293" y="5342466"/>
            <a:ext cx="160867" cy="160867"/>
          </a:xfrm>
          <a:prstGeom prst="ellipse">
            <a:avLst/>
          </a:prstGeom>
          <a:solidFill>
            <a:srgbClr val="C2041B"/>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7">
            <a:extLst>
              <a:ext uri="{FF2B5EF4-FFF2-40B4-BE49-F238E27FC236}">
                <a16:creationId xmlns:a16="http://schemas.microsoft.com/office/drawing/2014/main" id="{AEEE7009-D852-6505-4C84-A65FD74A749E}"/>
              </a:ext>
            </a:extLst>
          </p:cNvPr>
          <p:cNvSpPr txBox="1"/>
          <p:nvPr/>
        </p:nvSpPr>
        <p:spPr>
          <a:xfrm>
            <a:off x="5308474" y="5272064"/>
            <a:ext cx="1113685" cy="276999"/>
          </a:xfrm>
          <a:prstGeom prst="rect">
            <a:avLst/>
          </a:prstGeom>
          <a:noFill/>
        </p:spPr>
        <p:txBody>
          <a:bodyPr wrap="square" rtlCol="0">
            <a:spAutoFit/>
          </a:bodyPr>
          <a:lstStyle/>
          <a:p>
            <a:r>
              <a:rPr lang="en-US" sz="1200" b="1" dirty="0">
                <a:solidFill>
                  <a:schemeClr val="bg1"/>
                </a:solidFill>
                <a:latin typeface="Arial"/>
                <a:cs typeface="Arial"/>
              </a:rPr>
              <a:t>SPAIN</a:t>
            </a:r>
          </a:p>
        </p:txBody>
      </p:sp>
      <p:sp>
        <p:nvSpPr>
          <p:cNvPr id="8" name="Oval 7">
            <a:extLst>
              <a:ext uri="{FF2B5EF4-FFF2-40B4-BE49-F238E27FC236}">
                <a16:creationId xmlns:a16="http://schemas.microsoft.com/office/drawing/2014/main" id="{8EEC1248-2130-4186-33DD-178D9168106B}"/>
              </a:ext>
            </a:extLst>
          </p:cNvPr>
          <p:cNvSpPr/>
          <p:nvPr/>
        </p:nvSpPr>
        <p:spPr>
          <a:xfrm rot="190378">
            <a:off x="1052605" y="2575858"/>
            <a:ext cx="737561" cy="476892"/>
          </a:xfrm>
          <a:prstGeom prst="ellipse">
            <a:avLst/>
          </a:prstGeom>
          <a:solidFill>
            <a:srgbClr val="009D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CFE876-80BD-6B20-B222-DEEA8B0034E2}"/>
              </a:ext>
            </a:extLst>
          </p:cNvPr>
          <p:cNvSpPr/>
          <p:nvPr/>
        </p:nvSpPr>
        <p:spPr>
          <a:xfrm rot="242726">
            <a:off x="1084489" y="2590252"/>
            <a:ext cx="673312" cy="43784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A blue and black logo&#10;&#10;Description automatically generated">
            <a:extLst>
              <a:ext uri="{FF2B5EF4-FFF2-40B4-BE49-F238E27FC236}">
                <a16:creationId xmlns:a16="http://schemas.microsoft.com/office/drawing/2014/main" id="{B334FFFE-6585-8BF2-C3B0-E2B5E3AB4D4C}"/>
              </a:ext>
            </a:extLst>
          </p:cNvPr>
          <p:cNvPicPr>
            <a:picLocks noChangeAspect="1"/>
          </p:cNvPicPr>
          <p:nvPr/>
        </p:nvPicPr>
        <p:blipFill>
          <a:blip r:embed="rId6"/>
          <a:stretch>
            <a:fillRect/>
          </a:stretch>
        </p:blipFill>
        <p:spPr>
          <a:xfrm>
            <a:off x="1157902" y="2691400"/>
            <a:ext cx="524636" cy="199362"/>
          </a:xfrm>
          <a:prstGeom prst="rect">
            <a:avLst/>
          </a:prstGeom>
        </p:spPr>
      </p:pic>
      <p:sp>
        <p:nvSpPr>
          <p:cNvPr id="21" name="Oval 20">
            <a:extLst>
              <a:ext uri="{FF2B5EF4-FFF2-40B4-BE49-F238E27FC236}">
                <a16:creationId xmlns:a16="http://schemas.microsoft.com/office/drawing/2014/main" id="{F5EFF9C8-1908-20A8-7700-F5358B21B9D3}"/>
              </a:ext>
            </a:extLst>
          </p:cNvPr>
          <p:cNvSpPr/>
          <p:nvPr/>
        </p:nvSpPr>
        <p:spPr>
          <a:xfrm rot="20711539">
            <a:off x="3122823" y="2206507"/>
            <a:ext cx="668978" cy="44438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647A46-E495-EBFD-CDA7-2EA8F2D45095}"/>
              </a:ext>
            </a:extLst>
          </p:cNvPr>
          <p:cNvSpPr/>
          <p:nvPr/>
        </p:nvSpPr>
        <p:spPr>
          <a:xfrm rot="20422115">
            <a:off x="3122821" y="3483356"/>
            <a:ext cx="668978" cy="44438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7777EF2-064B-8CBC-CFD6-490421B3B2EA}"/>
              </a:ext>
            </a:extLst>
          </p:cNvPr>
          <p:cNvSpPr/>
          <p:nvPr/>
        </p:nvSpPr>
        <p:spPr>
          <a:xfrm rot="20875381">
            <a:off x="5095836" y="2804204"/>
            <a:ext cx="651796" cy="44438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A red and grey logo&#10;&#10;Description automatically generated">
            <a:extLst>
              <a:ext uri="{FF2B5EF4-FFF2-40B4-BE49-F238E27FC236}">
                <a16:creationId xmlns:a16="http://schemas.microsoft.com/office/drawing/2014/main" id="{B4988672-55F4-5381-1E4A-8B9499874927}"/>
              </a:ext>
            </a:extLst>
          </p:cNvPr>
          <p:cNvPicPr>
            <a:picLocks noChangeAspect="1"/>
          </p:cNvPicPr>
          <p:nvPr/>
        </p:nvPicPr>
        <p:blipFill>
          <a:blip r:embed="rId7"/>
          <a:stretch>
            <a:fillRect/>
          </a:stretch>
        </p:blipFill>
        <p:spPr>
          <a:xfrm>
            <a:off x="5168978" y="2844535"/>
            <a:ext cx="505512" cy="363722"/>
          </a:xfrm>
          <a:prstGeom prst="rect">
            <a:avLst/>
          </a:prstGeom>
        </p:spPr>
      </p:pic>
      <p:pic>
        <p:nvPicPr>
          <p:cNvPr id="27" name="Picture 26" descr="A red and grey logo&#10;&#10;Description automatically generated">
            <a:extLst>
              <a:ext uri="{FF2B5EF4-FFF2-40B4-BE49-F238E27FC236}">
                <a16:creationId xmlns:a16="http://schemas.microsoft.com/office/drawing/2014/main" id="{94BEF98A-2446-00BB-ABC5-766FD1C3A2ED}"/>
              </a:ext>
            </a:extLst>
          </p:cNvPr>
          <p:cNvPicPr>
            <a:picLocks noChangeAspect="1"/>
          </p:cNvPicPr>
          <p:nvPr/>
        </p:nvPicPr>
        <p:blipFill>
          <a:blip r:embed="rId7"/>
          <a:stretch>
            <a:fillRect/>
          </a:stretch>
        </p:blipFill>
        <p:spPr>
          <a:xfrm>
            <a:off x="3204554" y="3523687"/>
            <a:ext cx="505512" cy="363722"/>
          </a:xfrm>
          <a:prstGeom prst="rect">
            <a:avLst/>
          </a:prstGeom>
        </p:spPr>
      </p:pic>
      <p:pic>
        <p:nvPicPr>
          <p:cNvPr id="29" name="Picture 28" descr="A blue and black logo&#10;&#10;Description automatically generated">
            <a:extLst>
              <a:ext uri="{FF2B5EF4-FFF2-40B4-BE49-F238E27FC236}">
                <a16:creationId xmlns:a16="http://schemas.microsoft.com/office/drawing/2014/main" id="{5B1EA5CB-ED13-6EA4-1625-4BD515299F7B}"/>
              </a:ext>
            </a:extLst>
          </p:cNvPr>
          <p:cNvPicPr>
            <a:picLocks noChangeAspect="1"/>
          </p:cNvPicPr>
          <p:nvPr/>
        </p:nvPicPr>
        <p:blipFill>
          <a:blip r:embed="rId8"/>
          <a:stretch>
            <a:fillRect/>
          </a:stretch>
        </p:blipFill>
        <p:spPr>
          <a:xfrm>
            <a:off x="3183598" y="2235779"/>
            <a:ext cx="547428" cy="394348"/>
          </a:xfrm>
          <a:prstGeom prst="rect">
            <a:avLst/>
          </a:prstGeom>
        </p:spPr>
      </p:pic>
      <p:sp>
        <p:nvSpPr>
          <p:cNvPr id="34" name="Oval 33">
            <a:extLst>
              <a:ext uri="{FF2B5EF4-FFF2-40B4-BE49-F238E27FC236}">
                <a16:creationId xmlns:a16="http://schemas.microsoft.com/office/drawing/2014/main" id="{9BF2FEBC-0F0C-F787-C9D4-FD7FCA819A6C}"/>
              </a:ext>
            </a:extLst>
          </p:cNvPr>
          <p:cNvSpPr/>
          <p:nvPr/>
        </p:nvSpPr>
        <p:spPr>
          <a:xfrm>
            <a:off x="2345103" y="2735105"/>
            <a:ext cx="100684" cy="100684"/>
          </a:xfrm>
          <a:prstGeom prst="ellipse">
            <a:avLst/>
          </a:prstGeom>
          <a:solidFill>
            <a:srgbClr val="009DEE"/>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F2B034BB-0A60-9930-D0BD-C51169A992F6}"/>
              </a:ext>
            </a:extLst>
          </p:cNvPr>
          <p:cNvCxnSpPr>
            <a:cxnSpLocks/>
          </p:cNvCxnSpPr>
          <p:nvPr/>
        </p:nvCxnSpPr>
        <p:spPr>
          <a:xfrm>
            <a:off x="2376848" y="2110180"/>
            <a:ext cx="655248" cy="716195"/>
          </a:xfrm>
          <a:prstGeom prst="line">
            <a:avLst/>
          </a:prstGeom>
          <a:ln>
            <a:solidFill>
              <a:srgbClr val="009DEE"/>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1909E87E-0887-34A5-C06E-3CF905C018E4}"/>
              </a:ext>
            </a:extLst>
          </p:cNvPr>
          <p:cNvSpPr/>
          <p:nvPr/>
        </p:nvSpPr>
        <p:spPr>
          <a:xfrm rot="190378">
            <a:off x="1910095" y="1738729"/>
            <a:ext cx="737561" cy="476892"/>
          </a:xfrm>
          <a:prstGeom prst="ellipse">
            <a:avLst/>
          </a:prstGeom>
          <a:solidFill>
            <a:srgbClr val="009D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9E80DAC-49C5-955D-472D-83FDFEF4CC2A}"/>
              </a:ext>
            </a:extLst>
          </p:cNvPr>
          <p:cNvSpPr/>
          <p:nvPr/>
        </p:nvSpPr>
        <p:spPr>
          <a:xfrm rot="242726">
            <a:off x="1941979" y="1753123"/>
            <a:ext cx="673312" cy="43784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descr="A blue and black logo&#10;&#10;Description automatically generated">
            <a:extLst>
              <a:ext uri="{FF2B5EF4-FFF2-40B4-BE49-F238E27FC236}">
                <a16:creationId xmlns:a16="http://schemas.microsoft.com/office/drawing/2014/main" id="{2389DFD7-A8BC-B72F-07E4-487C1CE58042}"/>
              </a:ext>
            </a:extLst>
          </p:cNvPr>
          <p:cNvPicPr>
            <a:picLocks noChangeAspect="1"/>
          </p:cNvPicPr>
          <p:nvPr/>
        </p:nvPicPr>
        <p:blipFill>
          <a:blip r:embed="rId6"/>
          <a:stretch>
            <a:fillRect/>
          </a:stretch>
        </p:blipFill>
        <p:spPr>
          <a:xfrm>
            <a:off x="2015392" y="1854271"/>
            <a:ext cx="524636" cy="199362"/>
          </a:xfrm>
          <a:prstGeom prst="rect">
            <a:avLst/>
          </a:prstGeom>
        </p:spPr>
      </p:pic>
      <p:sp>
        <p:nvSpPr>
          <p:cNvPr id="57" name="Oval 56">
            <a:extLst>
              <a:ext uri="{FF2B5EF4-FFF2-40B4-BE49-F238E27FC236}">
                <a16:creationId xmlns:a16="http://schemas.microsoft.com/office/drawing/2014/main" id="{1CBE69D5-741E-7335-9A57-E98E18E7CCFB}"/>
              </a:ext>
            </a:extLst>
          </p:cNvPr>
          <p:cNvSpPr/>
          <p:nvPr/>
        </p:nvSpPr>
        <p:spPr>
          <a:xfrm>
            <a:off x="2997224" y="2802441"/>
            <a:ext cx="100684" cy="100684"/>
          </a:xfrm>
          <a:prstGeom prst="ellipse">
            <a:avLst/>
          </a:prstGeom>
          <a:solidFill>
            <a:srgbClr val="009DEE"/>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5">
            <a:extLst>
              <a:ext uri="{FF2B5EF4-FFF2-40B4-BE49-F238E27FC236}">
                <a16:creationId xmlns:a16="http://schemas.microsoft.com/office/drawing/2014/main" id="{A8AF21A9-2928-D22D-61B0-F8425C39E057}"/>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9">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9">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5" name="TextBox 5">
            <a:extLst>
              <a:ext uri="{FF2B5EF4-FFF2-40B4-BE49-F238E27FC236}">
                <a16:creationId xmlns:a16="http://schemas.microsoft.com/office/drawing/2014/main" id="{26866671-CC6A-A9EF-F144-61C2F1C7E628}"/>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172208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6" grpId="0"/>
      <p:bldP spid="17" grpId="0" animBg="1"/>
      <p:bldP spid="18" grpId="0"/>
      <p:bldP spid="12"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mmary-BACKGROUND-PAGE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HEADLINE-CUR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SUMMARY</a:t>
            </a:r>
          </a:p>
        </p:txBody>
      </p:sp>
      <p:sp>
        <p:nvSpPr>
          <p:cNvPr id="10" name="Rectangle 9"/>
          <p:cNvSpPr/>
          <p:nvPr/>
        </p:nvSpPr>
        <p:spPr>
          <a:xfrm>
            <a:off x="399568" y="533391"/>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200400" y="533391"/>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001232" y="533391"/>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02143" y="1845724"/>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202975" y="1845724"/>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003807" y="1845724"/>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02143" y="3158057"/>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202975" y="3158057"/>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003807" y="3158057"/>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02143" y="4470390"/>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202975" y="4470390"/>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003807" y="4470390"/>
            <a:ext cx="2800832" cy="1312333"/>
          </a:xfrm>
          <a:prstGeom prst="rect">
            <a:avLst/>
          </a:prstGeom>
          <a:solidFill>
            <a:srgbClr val="15477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54667" y="990599"/>
            <a:ext cx="1667933" cy="430887"/>
          </a:xfrm>
          <a:prstGeom prst="rect">
            <a:avLst/>
          </a:prstGeom>
          <a:noFill/>
        </p:spPr>
        <p:txBody>
          <a:bodyPr wrap="square" rtlCol="0">
            <a:spAutoFit/>
          </a:bodyPr>
          <a:lstStyle/>
          <a:p>
            <a:r>
              <a:rPr lang="en-US" sz="1100" b="1" dirty="0">
                <a:solidFill>
                  <a:srgbClr val="FFFFFF"/>
                </a:solidFill>
                <a:latin typeface="Arial"/>
                <a:cs typeface="Arial"/>
              </a:rPr>
              <a:t>UK, Europe &amp; Far East supply capability</a:t>
            </a:r>
          </a:p>
        </p:txBody>
      </p:sp>
      <p:pic>
        <p:nvPicPr>
          <p:cNvPr id="39" name="Picture 38"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67" y="880532"/>
            <a:ext cx="681567" cy="681567"/>
          </a:xfrm>
          <a:prstGeom prst="rect">
            <a:avLst/>
          </a:prstGeom>
        </p:spPr>
      </p:pic>
      <p:sp>
        <p:nvSpPr>
          <p:cNvPr id="40" name="TextBox 39"/>
          <p:cNvSpPr txBox="1"/>
          <p:nvPr/>
        </p:nvSpPr>
        <p:spPr>
          <a:xfrm>
            <a:off x="4165096" y="910161"/>
            <a:ext cx="1667933" cy="600164"/>
          </a:xfrm>
          <a:prstGeom prst="rect">
            <a:avLst/>
          </a:prstGeom>
          <a:noFill/>
        </p:spPr>
        <p:txBody>
          <a:bodyPr wrap="square" rtlCol="0">
            <a:spAutoFit/>
          </a:bodyPr>
          <a:lstStyle/>
          <a:p>
            <a:r>
              <a:rPr lang="en-US" sz="1100" b="1" dirty="0">
                <a:solidFill>
                  <a:srgbClr val="FFFFFF"/>
                </a:solidFill>
                <a:latin typeface="Arial"/>
                <a:cs typeface="Arial"/>
              </a:rPr>
              <a:t>Single sided through hole, multilayer &amp; flexi/flexi-rigid</a:t>
            </a:r>
          </a:p>
        </p:txBody>
      </p:sp>
      <p:pic>
        <p:nvPicPr>
          <p:cNvPr id="41" name="Picture 40"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796" y="884764"/>
            <a:ext cx="681567" cy="681567"/>
          </a:xfrm>
          <a:prstGeom prst="rect">
            <a:avLst/>
          </a:prstGeom>
        </p:spPr>
      </p:pic>
      <p:sp>
        <p:nvSpPr>
          <p:cNvPr id="42" name="TextBox 41"/>
          <p:cNvSpPr txBox="1"/>
          <p:nvPr/>
        </p:nvSpPr>
        <p:spPr>
          <a:xfrm>
            <a:off x="1372731" y="2323340"/>
            <a:ext cx="1667933" cy="430887"/>
          </a:xfrm>
          <a:prstGeom prst="rect">
            <a:avLst/>
          </a:prstGeom>
          <a:noFill/>
        </p:spPr>
        <p:txBody>
          <a:bodyPr wrap="square" rtlCol="0">
            <a:spAutoFit/>
          </a:bodyPr>
          <a:lstStyle/>
          <a:p>
            <a:r>
              <a:rPr lang="en-US" sz="1100" b="1" dirty="0">
                <a:solidFill>
                  <a:srgbClr val="FFFFFF"/>
                </a:solidFill>
                <a:latin typeface="Arial"/>
                <a:cs typeface="Arial"/>
              </a:rPr>
              <a:t>Prototyping UK, Europe and Far East</a:t>
            </a:r>
          </a:p>
        </p:txBody>
      </p:sp>
      <p:pic>
        <p:nvPicPr>
          <p:cNvPr id="43" name="Picture 42"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34" y="2201332"/>
            <a:ext cx="681567" cy="681567"/>
          </a:xfrm>
          <a:prstGeom prst="rect">
            <a:avLst/>
          </a:prstGeom>
        </p:spPr>
      </p:pic>
      <p:sp>
        <p:nvSpPr>
          <p:cNvPr id="44" name="TextBox 43"/>
          <p:cNvSpPr txBox="1"/>
          <p:nvPr/>
        </p:nvSpPr>
        <p:spPr>
          <a:xfrm>
            <a:off x="4173563" y="2408768"/>
            <a:ext cx="1667933" cy="261610"/>
          </a:xfrm>
          <a:prstGeom prst="rect">
            <a:avLst/>
          </a:prstGeom>
          <a:noFill/>
        </p:spPr>
        <p:txBody>
          <a:bodyPr wrap="square" rtlCol="0">
            <a:spAutoFit/>
          </a:bodyPr>
          <a:lstStyle/>
          <a:p>
            <a:r>
              <a:rPr lang="en-US" sz="1100" b="1" dirty="0">
                <a:solidFill>
                  <a:srgbClr val="FFFFFF"/>
                </a:solidFill>
                <a:latin typeface="Arial"/>
                <a:cs typeface="Arial"/>
              </a:rPr>
              <a:t>DFM</a:t>
            </a:r>
          </a:p>
        </p:txBody>
      </p:sp>
      <p:pic>
        <p:nvPicPr>
          <p:cNvPr id="45" name="Picture 44"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263" y="2205564"/>
            <a:ext cx="681567" cy="681567"/>
          </a:xfrm>
          <a:prstGeom prst="rect">
            <a:avLst/>
          </a:prstGeom>
        </p:spPr>
      </p:pic>
      <p:sp>
        <p:nvSpPr>
          <p:cNvPr id="46" name="TextBox 45"/>
          <p:cNvSpPr txBox="1"/>
          <p:nvPr/>
        </p:nvSpPr>
        <p:spPr>
          <a:xfrm>
            <a:off x="1354667" y="3683000"/>
            <a:ext cx="1667933" cy="261610"/>
          </a:xfrm>
          <a:prstGeom prst="rect">
            <a:avLst/>
          </a:prstGeom>
          <a:noFill/>
        </p:spPr>
        <p:txBody>
          <a:bodyPr wrap="square" rtlCol="0">
            <a:spAutoFit/>
          </a:bodyPr>
          <a:lstStyle/>
          <a:p>
            <a:r>
              <a:rPr lang="en-US" sz="1100" b="1" dirty="0">
                <a:solidFill>
                  <a:srgbClr val="FFFFFF"/>
                </a:solidFill>
                <a:latin typeface="Arial"/>
                <a:cs typeface="Arial"/>
              </a:rPr>
              <a:t>Ceramic Circuits</a:t>
            </a:r>
          </a:p>
        </p:txBody>
      </p:sp>
      <p:pic>
        <p:nvPicPr>
          <p:cNvPr id="47" name="Picture 46"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34" y="3505199"/>
            <a:ext cx="681567" cy="681567"/>
          </a:xfrm>
          <a:prstGeom prst="rect">
            <a:avLst/>
          </a:prstGeom>
        </p:spPr>
      </p:pic>
      <p:sp>
        <p:nvSpPr>
          <p:cNvPr id="48" name="TextBox 47"/>
          <p:cNvSpPr txBox="1"/>
          <p:nvPr/>
        </p:nvSpPr>
        <p:spPr>
          <a:xfrm>
            <a:off x="4165096" y="3683000"/>
            <a:ext cx="1667933" cy="261610"/>
          </a:xfrm>
          <a:prstGeom prst="rect">
            <a:avLst/>
          </a:prstGeom>
          <a:noFill/>
        </p:spPr>
        <p:txBody>
          <a:bodyPr wrap="square" rtlCol="0">
            <a:spAutoFit/>
          </a:bodyPr>
          <a:lstStyle/>
          <a:p>
            <a:r>
              <a:rPr lang="en-US" sz="1100" b="1" dirty="0">
                <a:solidFill>
                  <a:srgbClr val="FFFFFF"/>
                </a:solidFill>
                <a:latin typeface="Arial"/>
                <a:cs typeface="Arial"/>
              </a:rPr>
              <a:t>Proven Logistics</a:t>
            </a:r>
          </a:p>
        </p:txBody>
      </p:sp>
      <p:pic>
        <p:nvPicPr>
          <p:cNvPr id="49" name="Picture 48"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263" y="3509431"/>
            <a:ext cx="681567" cy="681567"/>
          </a:xfrm>
          <a:prstGeom prst="rect">
            <a:avLst/>
          </a:prstGeom>
        </p:spPr>
      </p:pic>
      <p:sp>
        <p:nvSpPr>
          <p:cNvPr id="50" name="TextBox 49"/>
          <p:cNvSpPr txBox="1"/>
          <p:nvPr/>
        </p:nvSpPr>
        <p:spPr>
          <a:xfrm>
            <a:off x="1363134" y="4847164"/>
            <a:ext cx="1837266" cy="600164"/>
          </a:xfrm>
          <a:prstGeom prst="rect">
            <a:avLst/>
          </a:prstGeom>
          <a:noFill/>
        </p:spPr>
        <p:txBody>
          <a:bodyPr wrap="square" rtlCol="0">
            <a:spAutoFit/>
          </a:bodyPr>
          <a:lstStyle/>
          <a:p>
            <a:r>
              <a:rPr lang="en-US" sz="1100" b="1" dirty="0">
                <a:solidFill>
                  <a:srgbClr val="FFFFFF"/>
                </a:solidFill>
                <a:latin typeface="Arial"/>
                <a:cs typeface="Arial"/>
              </a:rPr>
              <a:t>Local, highly experienced, account management &amp; support</a:t>
            </a:r>
          </a:p>
        </p:txBody>
      </p:sp>
      <p:pic>
        <p:nvPicPr>
          <p:cNvPr id="51" name="Picture 50"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67" y="4834466"/>
            <a:ext cx="681567" cy="681567"/>
          </a:xfrm>
          <a:prstGeom prst="rect">
            <a:avLst/>
          </a:prstGeom>
        </p:spPr>
      </p:pic>
      <p:sp>
        <p:nvSpPr>
          <p:cNvPr id="52" name="TextBox 51"/>
          <p:cNvSpPr txBox="1"/>
          <p:nvPr/>
        </p:nvSpPr>
        <p:spPr>
          <a:xfrm>
            <a:off x="4173563" y="4859862"/>
            <a:ext cx="1667933" cy="600164"/>
          </a:xfrm>
          <a:prstGeom prst="rect">
            <a:avLst/>
          </a:prstGeom>
          <a:noFill/>
        </p:spPr>
        <p:txBody>
          <a:bodyPr wrap="square" rtlCol="0">
            <a:spAutoFit/>
          </a:bodyPr>
          <a:lstStyle/>
          <a:p>
            <a:r>
              <a:rPr lang="en-US" sz="1100" b="1" dirty="0">
                <a:solidFill>
                  <a:srgbClr val="FFFFFF"/>
                </a:solidFill>
                <a:latin typeface="Arial"/>
                <a:cs typeface="Arial"/>
              </a:rPr>
              <a:t>European group offices in Spain, Hungary and Ireland</a:t>
            </a:r>
          </a:p>
        </p:txBody>
      </p:sp>
      <p:pic>
        <p:nvPicPr>
          <p:cNvPr id="53" name="Picture 52"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796" y="4838698"/>
            <a:ext cx="681567" cy="681567"/>
          </a:xfrm>
          <a:prstGeom prst="rect">
            <a:avLst/>
          </a:prstGeom>
        </p:spPr>
      </p:pic>
      <p:sp>
        <p:nvSpPr>
          <p:cNvPr id="54" name="TextBox 53"/>
          <p:cNvSpPr txBox="1"/>
          <p:nvPr/>
        </p:nvSpPr>
        <p:spPr>
          <a:xfrm>
            <a:off x="6959601" y="927093"/>
            <a:ext cx="1667933" cy="600164"/>
          </a:xfrm>
          <a:prstGeom prst="rect">
            <a:avLst/>
          </a:prstGeom>
          <a:noFill/>
        </p:spPr>
        <p:txBody>
          <a:bodyPr wrap="square" rtlCol="0">
            <a:spAutoFit/>
          </a:bodyPr>
          <a:lstStyle/>
          <a:p>
            <a:r>
              <a:rPr lang="en-US" sz="1100" b="1" dirty="0">
                <a:solidFill>
                  <a:srgbClr val="FFFFFF"/>
                </a:solidFill>
                <a:latin typeface="Arial"/>
                <a:cs typeface="Arial"/>
              </a:rPr>
              <a:t>Complete thermal management solutions</a:t>
            </a:r>
          </a:p>
        </p:txBody>
      </p:sp>
      <p:pic>
        <p:nvPicPr>
          <p:cNvPr id="55" name="Picture 54"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301" y="884764"/>
            <a:ext cx="681567" cy="681567"/>
          </a:xfrm>
          <a:prstGeom prst="rect">
            <a:avLst/>
          </a:prstGeom>
        </p:spPr>
      </p:pic>
      <p:sp>
        <p:nvSpPr>
          <p:cNvPr id="56" name="TextBox 55"/>
          <p:cNvSpPr txBox="1"/>
          <p:nvPr/>
        </p:nvSpPr>
        <p:spPr>
          <a:xfrm>
            <a:off x="6959601" y="2408768"/>
            <a:ext cx="1667933" cy="261610"/>
          </a:xfrm>
          <a:prstGeom prst="rect">
            <a:avLst/>
          </a:prstGeom>
          <a:noFill/>
        </p:spPr>
        <p:txBody>
          <a:bodyPr wrap="square" rtlCol="0">
            <a:spAutoFit/>
          </a:bodyPr>
          <a:lstStyle/>
          <a:p>
            <a:r>
              <a:rPr lang="en-US" sz="1100" b="1" dirty="0">
                <a:solidFill>
                  <a:srgbClr val="FFFFFF"/>
                </a:solidFill>
                <a:latin typeface="Arial"/>
                <a:cs typeface="Arial"/>
              </a:rPr>
              <a:t>Metal Circuit Boards</a:t>
            </a:r>
          </a:p>
        </p:txBody>
      </p:sp>
      <p:pic>
        <p:nvPicPr>
          <p:cNvPr id="57" name="Picture 56"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768" y="2205564"/>
            <a:ext cx="681567" cy="681567"/>
          </a:xfrm>
          <a:prstGeom prst="rect">
            <a:avLst/>
          </a:prstGeom>
        </p:spPr>
      </p:pic>
      <p:sp>
        <p:nvSpPr>
          <p:cNvPr id="58" name="TextBox 57"/>
          <p:cNvSpPr txBox="1"/>
          <p:nvPr/>
        </p:nvSpPr>
        <p:spPr>
          <a:xfrm>
            <a:off x="6968068" y="3509431"/>
            <a:ext cx="1667933" cy="600164"/>
          </a:xfrm>
          <a:prstGeom prst="rect">
            <a:avLst/>
          </a:prstGeom>
          <a:noFill/>
        </p:spPr>
        <p:txBody>
          <a:bodyPr wrap="square" rtlCol="0">
            <a:spAutoFit/>
          </a:bodyPr>
          <a:lstStyle/>
          <a:p>
            <a:r>
              <a:rPr lang="en-US" sz="1100" b="1" dirty="0">
                <a:solidFill>
                  <a:srgbClr val="FFFFFF"/>
                </a:solidFill>
                <a:latin typeface="Arial"/>
                <a:cs typeface="Arial"/>
              </a:rPr>
              <a:t>Tried &amp; tested inventory management models</a:t>
            </a:r>
          </a:p>
        </p:txBody>
      </p:sp>
      <p:pic>
        <p:nvPicPr>
          <p:cNvPr id="59" name="Picture 58"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768" y="3509431"/>
            <a:ext cx="681567" cy="681567"/>
          </a:xfrm>
          <a:prstGeom prst="rect">
            <a:avLst/>
          </a:prstGeom>
        </p:spPr>
      </p:pic>
      <p:sp>
        <p:nvSpPr>
          <p:cNvPr id="60" name="TextBox 59"/>
          <p:cNvSpPr txBox="1"/>
          <p:nvPr/>
        </p:nvSpPr>
        <p:spPr>
          <a:xfrm>
            <a:off x="6968068" y="4881027"/>
            <a:ext cx="1667933" cy="600164"/>
          </a:xfrm>
          <a:prstGeom prst="rect">
            <a:avLst/>
          </a:prstGeom>
          <a:noFill/>
        </p:spPr>
        <p:txBody>
          <a:bodyPr wrap="square" rtlCol="0">
            <a:spAutoFit/>
          </a:bodyPr>
          <a:lstStyle/>
          <a:p>
            <a:r>
              <a:rPr lang="en-US" sz="1100" b="1" dirty="0">
                <a:solidFill>
                  <a:srgbClr val="FFFFFF"/>
                </a:solidFill>
                <a:latin typeface="Arial"/>
                <a:cs typeface="Arial"/>
              </a:rPr>
              <a:t>Global track record for delivering excellence</a:t>
            </a:r>
          </a:p>
        </p:txBody>
      </p:sp>
      <p:pic>
        <p:nvPicPr>
          <p:cNvPr id="61" name="Picture 60" descr="tick-bad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301" y="4838698"/>
            <a:ext cx="681567" cy="681567"/>
          </a:xfrm>
          <a:prstGeom prst="rect">
            <a:avLst/>
          </a:prstGeom>
        </p:spPr>
      </p:pic>
      <p:sp>
        <p:nvSpPr>
          <p:cNvPr id="6" name="Oval 5">
            <a:extLst>
              <a:ext uri="{FF2B5EF4-FFF2-40B4-BE49-F238E27FC236}">
                <a16:creationId xmlns:a16="http://schemas.microsoft.com/office/drawing/2014/main" id="{4940042E-9B34-A69D-279E-DC2A45FDDEC9}"/>
              </a:ext>
            </a:extLst>
          </p:cNvPr>
          <p:cNvSpPr/>
          <p:nvPr/>
        </p:nvSpPr>
        <p:spPr>
          <a:xfrm rot="20712799">
            <a:off x="148953" y="5870355"/>
            <a:ext cx="1200172" cy="83099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tge 6">
            <a:extLst>
              <a:ext uri="{FF2B5EF4-FFF2-40B4-BE49-F238E27FC236}">
                <a16:creationId xmlns:a16="http://schemas.microsoft.com/office/drawing/2014/main" id="{A860A22A-82DB-0709-A095-521EA9EF53E8}"/>
              </a:ext>
            </a:extLst>
          </p:cNvPr>
          <p:cNvPicPr>
            <a:picLocks noChangeAspect="1"/>
          </p:cNvPicPr>
          <p:nvPr/>
        </p:nvPicPr>
        <p:blipFill>
          <a:blip r:embed="rId5"/>
          <a:stretch>
            <a:fillRect/>
          </a:stretch>
        </p:blipFill>
        <p:spPr>
          <a:xfrm>
            <a:off x="117657" y="5868823"/>
            <a:ext cx="1222293" cy="880150"/>
          </a:xfrm>
          <a:prstGeom prst="rect">
            <a:avLst/>
          </a:prstGeom>
        </p:spPr>
      </p:pic>
      <p:sp>
        <p:nvSpPr>
          <p:cNvPr id="8" name="TextBox 15">
            <a:extLst>
              <a:ext uri="{FF2B5EF4-FFF2-40B4-BE49-F238E27FC236}">
                <a16:creationId xmlns:a16="http://schemas.microsoft.com/office/drawing/2014/main" id="{0E20D622-9422-BCB1-BF55-EB54F50B8812}"/>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6">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6">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9" name="TextBox 5">
            <a:extLst>
              <a:ext uri="{FF2B5EF4-FFF2-40B4-BE49-F238E27FC236}">
                <a16:creationId xmlns:a16="http://schemas.microsoft.com/office/drawing/2014/main" id="{5122AF68-0AFD-1F4F-5033-3E1490584E15}"/>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137873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0-#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par>
                          <p:cTn id="27" fill="hold">
                            <p:stCondLst>
                              <p:cond delay="2500"/>
                            </p:stCondLst>
                            <p:childTnLst>
                              <p:par>
                                <p:cTn id="28" presetID="1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p:tgtEl>
                                          <p:spTgt spid="16"/>
                                        </p:tgtEl>
                                        <p:attrNameLst>
                                          <p:attrName>ppt_x</p:attrName>
                                        </p:attrNameLst>
                                      </p:cBhvr>
                                      <p:tavLst>
                                        <p:tav tm="0">
                                          <p:val>
                                            <p:strVal val="#ppt_x-#ppt_w*1.125000"/>
                                          </p:val>
                                        </p:tav>
                                        <p:tav tm="100000">
                                          <p:val>
                                            <p:strVal val="#ppt_x"/>
                                          </p:val>
                                        </p:tav>
                                      </p:tavLst>
                                    </p:anim>
                                    <p:animEffect transition="in" filter="wipe(right)">
                                      <p:cBhvr>
                                        <p:cTn id="31" dur="500"/>
                                        <p:tgtEl>
                                          <p:spTgt spid="16"/>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3500"/>
                            </p:stCondLst>
                            <p:childTnLst>
                              <p:par>
                                <p:cTn id="40" presetID="1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p:tgtEl>
                                          <p:spTgt spid="17"/>
                                        </p:tgtEl>
                                        <p:attrNameLst>
                                          <p:attrName>ppt_x</p:attrName>
                                        </p:attrNameLst>
                                      </p:cBhvr>
                                      <p:tavLst>
                                        <p:tav tm="0">
                                          <p:val>
                                            <p:strVal val="#ppt_x-#ppt_w*1.125000"/>
                                          </p:val>
                                        </p:tav>
                                        <p:tav tm="100000">
                                          <p:val>
                                            <p:strVal val="#ppt_x"/>
                                          </p:val>
                                        </p:tav>
                                      </p:tavLst>
                                    </p:anim>
                                    <p:animEffect transition="in" filter="wipe(right)">
                                      <p:cBhvr>
                                        <p:cTn id="43" dur="500"/>
                                        <p:tgtEl>
                                          <p:spTgt spid="17"/>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1000" fill="hold"/>
                                        <p:tgtEl>
                                          <p:spTgt spid="30"/>
                                        </p:tgtEl>
                                        <p:attrNameLst>
                                          <p:attrName>ppt_x</p:attrName>
                                        </p:attrNameLst>
                                      </p:cBhvr>
                                      <p:tavLst>
                                        <p:tav tm="0">
                                          <p:val>
                                            <p:strVal val="0-#ppt_w/2"/>
                                          </p:val>
                                        </p:tav>
                                        <p:tav tm="100000">
                                          <p:val>
                                            <p:strVal val="#ppt_x"/>
                                          </p:val>
                                        </p:tav>
                                      </p:tavLst>
                                    </p:anim>
                                    <p:anim calcmode="lin" valueType="num">
                                      <p:cBhvr additive="base">
                                        <p:cTn id="56" dur="1000" fill="hold"/>
                                        <p:tgtEl>
                                          <p:spTgt spid="30"/>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par>
                          <p:cTn id="64" fill="hold">
                            <p:stCondLst>
                              <p:cond delay="1500"/>
                            </p:stCondLst>
                            <p:childTnLst>
                              <p:par>
                                <p:cTn id="65" presetID="12" presetClass="entr" presetSubtype="8"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p:tgtEl>
                                          <p:spTgt spid="31"/>
                                        </p:tgtEl>
                                        <p:attrNameLst>
                                          <p:attrName>ppt_x</p:attrName>
                                        </p:attrNameLst>
                                      </p:cBhvr>
                                      <p:tavLst>
                                        <p:tav tm="0">
                                          <p:val>
                                            <p:strVal val="#ppt_x-#ppt_w*1.125000"/>
                                          </p:val>
                                        </p:tav>
                                        <p:tav tm="100000">
                                          <p:val>
                                            <p:strVal val="#ppt_x"/>
                                          </p:val>
                                        </p:tav>
                                      </p:tavLst>
                                    </p:anim>
                                    <p:animEffect transition="in" filter="wipe(right)">
                                      <p:cBhvr>
                                        <p:cTn id="68" dur="500"/>
                                        <p:tgtEl>
                                          <p:spTgt spid="31"/>
                                        </p:tgtEl>
                                      </p:cBhvr>
                                    </p:animEffec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childTnLst>
                          </p:cTn>
                        </p:par>
                        <p:par>
                          <p:cTn id="76" fill="hold">
                            <p:stCondLst>
                              <p:cond delay="2500"/>
                            </p:stCondLst>
                            <p:childTnLst>
                              <p:par>
                                <p:cTn id="77" presetID="12" presetClass="entr" presetSubtype="8"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p:tgtEl>
                                          <p:spTgt spid="32"/>
                                        </p:tgtEl>
                                        <p:attrNameLst>
                                          <p:attrName>ppt_x</p:attrName>
                                        </p:attrNameLst>
                                      </p:cBhvr>
                                      <p:tavLst>
                                        <p:tav tm="0">
                                          <p:val>
                                            <p:strVal val="#ppt_x-#ppt_w*1.125000"/>
                                          </p:val>
                                        </p:tav>
                                        <p:tav tm="100000">
                                          <p:val>
                                            <p:strVal val="#ppt_x"/>
                                          </p:val>
                                        </p:tav>
                                      </p:tavLst>
                                    </p:anim>
                                    <p:animEffect transition="in" filter="wipe(right)">
                                      <p:cBhvr>
                                        <p:cTn id="80" dur="500"/>
                                        <p:tgtEl>
                                          <p:spTgt spid="32"/>
                                        </p:tgtEl>
                                      </p:cBhvr>
                                    </p:animEffect>
                                  </p:childTnLst>
                                </p:cTn>
                              </p:par>
                            </p:childTnLst>
                          </p:cTn>
                        </p:par>
                        <p:par>
                          <p:cTn id="81" fill="hold">
                            <p:stCondLst>
                              <p:cond delay="3000"/>
                            </p:stCondLst>
                            <p:childTnLst>
                              <p:par>
                                <p:cTn id="82" presetID="10" presetClass="entr" presetSubtype="0" fill="hold" nodeType="after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500"/>
                                        <p:tgtEl>
                                          <p:spTgt spid="5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fill="hold"/>
                                        <p:tgtEl>
                                          <p:spTgt spid="33"/>
                                        </p:tgtEl>
                                        <p:attrNameLst>
                                          <p:attrName>ppt_x</p:attrName>
                                        </p:attrNameLst>
                                      </p:cBhvr>
                                      <p:tavLst>
                                        <p:tav tm="0">
                                          <p:val>
                                            <p:strVal val="0-#ppt_w/2"/>
                                          </p:val>
                                        </p:tav>
                                        <p:tav tm="100000">
                                          <p:val>
                                            <p:strVal val="#ppt_x"/>
                                          </p:val>
                                        </p:tav>
                                      </p:tavLst>
                                    </p:anim>
                                    <p:anim calcmode="lin" valueType="num">
                                      <p:cBhvr additive="base">
                                        <p:cTn id="93" dur="500" fill="hold"/>
                                        <p:tgtEl>
                                          <p:spTgt spid="33"/>
                                        </p:tgtEl>
                                        <p:attrNameLst>
                                          <p:attrName>ppt_y</p:attrName>
                                        </p:attrNameLst>
                                      </p:cBhvr>
                                      <p:tavLst>
                                        <p:tav tm="0">
                                          <p:val>
                                            <p:strVal val="#ppt_y"/>
                                          </p:val>
                                        </p:tav>
                                        <p:tav tm="100000">
                                          <p:val>
                                            <p:strVal val="#ppt_y"/>
                                          </p:val>
                                        </p:tav>
                                      </p:tavLst>
                                    </p:anim>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par>
                                <p:cTn id="98" presetID="10"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childTnLst>
                          </p:cTn>
                        </p:par>
                        <p:par>
                          <p:cTn id="101" fill="hold">
                            <p:stCondLst>
                              <p:cond delay="1000"/>
                            </p:stCondLst>
                            <p:childTnLst>
                              <p:par>
                                <p:cTn id="102" presetID="12" presetClass="entr" presetSubtype="8" fill="hold" grpId="0" nodeType="afterEffect">
                                  <p:stCondLst>
                                    <p:cond delay="0"/>
                                  </p:stCondLst>
                                  <p:childTnLst>
                                    <p:set>
                                      <p:cBhvr>
                                        <p:cTn id="103" dur="1" fill="hold">
                                          <p:stCondLst>
                                            <p:cond delay="0"/>
                                          </p:stCondLst>
                                        </p:cTn>
                                        <p:tgtEl>
                                          <p:spTgt spid="34"/>
                                        </p:tgtEl>
                                        <p:attrNameLst>
                                          <p:attrName>style.visibility</p:attrName>
                                        </p:attrNameLst>
                                      </p:cBhvr>
                                      <p:to>
                                        <p:strVal val="visible"/>
                                      </p:to>
                                    </p:set>
                                    <p:anim calcmode="lin" valueType="num">
                                      <p:cBhvr additive="base">
                                        <p:cTn id="104" dur="500"/>
                                        <p:tgtEl>
                                          <p:spTgt spid="34"/>
                                        </p:tgtEl>
                                        <p:attrNameLst>
                                          <p:attrName>ppt_x</p:attrName>
                                        </p:attrNameLst>
                                      </p:cBhvr>
                                      <p:tavLst>
                                        <p:tav tm="0">
                                          <p:val>
                                            <p:strVal val="#ppt_x-#ppt_w*1.125000"/>
                                          </p:val>
                                        </p:tav>
                                        <p:tav tm="100000">
                                          <p:val>
                                            <p:strVal val="#ppt_x"/>
                                          </p:val>
                                        </p:tav>
                                      </p:tavLst>
                                    </p:anim>
                                    <p:animEffect transition="in" filter="wipe(right)">
                                      <p:cBhvr>
                                        <p:cTn id="105" dur="500"/>
                                        <p:tgtEl>
                                          <p:spTgt spid="34"/>
                                        </p:tgtEl>
                                      </p:cBhvr>
                                    </p:animEffect>
                                  </p:childTnLst>
                                </p:cTn>
                              </p:par>
                            </p:childTnLst>
                          </p:cTn>
                        </p:par>
                        <p:par>
                          <p:cTn id="106" fill="hold">
                            <p:stCondLst>
                              <p:cond delay="1500"/>
                            </p:stCondLst>
                            <p:childTnLst>
                              <p:par>
                                <p:cTn id="107" presetID="10" presetClass="entr" presetSubtype="0" fill="hold" grpId="0" nodeType="after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fade">
                                      <p:cBhvr>
                                        <p:cTn id="109" dur="500"/>
                                        <p:tgtEl>
                                          <p:spTgt spid="48"/>
                                        </p:tgtEl>
                                      </p:cBhvr>
                                    </p:animEffect>
                                  </p:childTnLst>
                                </p:cTn>
                              </p:par>
                              <p:par>
                                <p:cTn id="110" presetID="10" presetClass="entr" presetSubtype="0"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childTnLst>
                          </p:cTn>
                        </p:par>
                        <p:par>
                          <p:cTn id="113" fill="hold">
                            <p:stCondLst>
                              <p:cond delay="2000"/>
                            </p:stCondLst>
                            <p:childTnLst>
                              <p:par>
                                <p:cTn id="114" presetID="12" presetClass="entr" presetSubtype="8"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additive="base">
                                        <p:cTn id="116" dur="500"/>
                                        <p:tgtEl>
                                          <p:spTgt spid="35"/>
                                        </p:tgtEl>
                                        <p:attrNameLst>
                                          <p:attrName>ppt_x</p:attrName>
                                        </p:attrNameLst>
                                      </p:cBhvr>
                                      <p:tavLst>
                                        <p:tav tm="0">
                                          <p:val>
                                            <p:strVal val="#ppt_x-#ppt_w*1.125000"/>
                                          </p:val>
                                        </p:tav>
                                        <p:tav tm="100000">
                                          <p:val>
                                            <p:strVal val="#ppt_x"/>
                                          </p:val>
                                        </p:tav>
                                      </p:tavLst>
                                    </p:anim>
                                    <p:animEffect transition="in" filter="wipe(right)">
                                      <p:cBhvr>
                                        <p:cTn id="117" dur="500"/>
                                        <p:tgtEl>
                                          <p:spTgt spid="35"/>
                                        </p:tgtEl>
                                      </p:cBhvr>
                                    </p:animEffect>
                                  </p:childTnLst>
                                </p:cTn>
                              </p:par>
                            </p:childTnLst>
                          </p:cTn>
                        </p:par>
                        <p:par>
                          <p:cTn id="118" fill="hold">
                            <p:stCondLst>
                              <p:cond delay="2500"/>
                            </p:stCondLst>
                            <p:childTnLst>
                              <p:par>
                                <p:cTn id="119" presetID="10" presetClass="entr" presetSubtype="0" fill="hold" grpId="0" nodeType="after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fade">
                                      <p:cBhvr>
                                        <p:cTn id="121" dur="500"/>
                                        <p:tgtEl>
                                          <p:spTgt spid="58"/>
                                        </p:tgtEl>
                                      </p:cBhvr>
                                    </p:animEffect>
                                  </p:childTnLst>
                                </p:cTn>
                              </p:par>
                              <p:par>
                                <p:cTn id="122" presetID="10" presetClass="entr" presetSubtype="0" fill="hold" nodeType="withEffect">
                                  <p:stCondLst>
                                    <p:cond delay="0"/>
                                  </p:stCondLst>
                                  <p:childTnLst>
                                    <p:set>
                                      <p:cBhvr>
                                        <p:cTn id="123" dur="1" fill="hold">
                                          <p:stCondLst>
                                            <p:cond delay="0"/>
                                          </p:stCondLst>
                                        </p:cTn>
                                        <p:tgtEl>
                                          <p:spTgt spid="59"/>
                                        </p:tgtEl>
                                        <p:attrNameLst>
                                          <p:attrName>style.visibility</p:attrName>
                                        </p:attrNameLst>
                                      </p:cBhvr>
                                      <p:to>
                                        <p:strVal val="visible"/>
                                      </p:to>
                                    </p:set>
                                    <p:animEffect transition="in" filter="fade">
                                      <p:cBhvr>
                                        <p:cTn id="124" dur="500"/>
                                        <p:tgtEl>
                                          <p:spTgt spid="59"/>
                                        </p:tgtEl>
                                      </p:cBhvr>
                                    </p:animEffect>
                                  </p:childTnLst>
                                </p:cTn>
                              </p:par>
                            </p:childTnLst>
                          </p:cTn>
                        </p:par>
                      </p:childTnLst>
                    </p:cTn>
                  </p:par>
                  <p:par>
                    <p:cTn id="125" fill="hold">
                      <p:stCondLst>
                        <p:cond delay="indefinite"/>
                      </p:stCondLst>
                      <p:childTnLst>
                        <p:par>
                          <p:cTn id="126" fill="hold">
                            <p:stCondLst>
                              <p:cond delay="0"/>
                            </p:stCondLst>
                            <p:childTnLst>
                              <p:par>
                                <p:cTn id="127" presetID="2" presetClass="entr" presetSubtype="8" fill="hold" grpId="0" nodeType="click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additive="base">
                                        <p:cTn id="129" dur="500" fill="hold"/>
                                        <p:tgtEl>
                                          <p:spTgt spid="36"/>
                                        </p:tgtEl>
                                        <p:attrNameLst>
                                          <p:attrName>ppt_x</p:attrName>
                                        </p:attrNameLst>
                                      </p:cBhvr>
                                      <p:tavLst>
                                        <p:tav tm="0">
                                          <p:val>
                                            <p:strVal val="0-#ppt_w/2"/>
                                          </p:val>
                                        </p:tav>
                                        <p:tav tm="100000">
                                          <p:val>
                                            <p:strVal val="#ppt_x"/>
                                          </p:val>
                                        </p:tav>
                                      </p:tavLst>
                                    </p:anim>
                                    <p:anim calcmode="lin" valueType="num">
                                      <p:cBhvr additive="base">
                                        <p:cTn id="130" dur="500" fill="hold"/>
                                        <p:tgtEl>
                                          <p:spTgt spid="36"/>
                                        </p:tgtEl>
                                        <p:attrNameLst>
                                          <p:attrName>ppt_y</p:attrName>
                                        </p:attrNameLst>
                                      </p:cBhvr>
                                      <p:tavLst>
                                        <p:tav tm="0">
                                          <p:val>
                                            <p:strVal val="#ppt_y"/>
                                          </p:val>
                                        </p:tav>
                                        <p:tav tm="100000">
                                          <p:val>
                                            <p:strVal val="#ppt_y"/>
                                          </p:val>
                                        </p:tav>
                                      </p:tavLst>
                                    </p:anim>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fade">
                                      <p:cBhvr>
                                        <p:cTn id="134" dur="500"/>
                                        <p:tgtEl>
                                          <p:spTgt spid="50"/>
                                        </p:tgtEl>
                                      </p:cBhvr>
                                    </p:animEffect>
                                  </p:childTnLst>
                                </p:cTn>
                              </p:par>
                              <p:par>
                                <p:cTn id="135" presetID="10" presetClass="entr" presetSubtype="0" fill="hold" nodeType="with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fade">
                                      <p:cBhvr>
                                        <p:cTn id="137" dur="500"/>
                                        <p:tgtEl>
                                          <p:spTgt spid="51"/>
                                        </p:tgtEl>
                                      </p:cBhvr>
                                    </p:animEffect>
                                  </p:childTnLst>
                                </p:cTn>
                              </p:par>
                            </p:childTnLst>
                          </p:cTn>
                        </p:par>
                        <p:par>
                          <p:cTn id="138" fill="hold">
                            <p:stCondLst>
                              <p:cond delay="1000"/>
                            </p:stCondLst>
                            <p:childTnLst>
                              <p:par>
                                <p:cTn id="139" presetID="12" presetClass="entr" presetSubtype="8" fill="hold" grpId="0" nodeType="afterEffect">
                                  <p:stCondLst>
                                    <p:cond delay="0"/>
                                  </p:stCondLst>
                                  <p:childTnLst>
                                    <p:set>
                                      <p:cBhvr>
                                        <p:cTn id="140" dur="1" fill="hold">
                                          <p:stCondLst>
                                            <p:cond delay="0"/>
                                          </p:stCondLst>
                                        </p:cTn>
                                        <p:tgtEl>
                                          <p:spTgt spid="37"/>
                                        </p:tgtEl>
                                        <p:attrNameLst>
                                          <p:attrName>style.visibility</p:attrName>
                                        </p:attrNameLst>
                                      </p:cBhvr>
                                      <p:to>
                                        <p:strVal val="visible"/>
                                      </p:to>
                                    </p:set>
                                    <p:anim calcmode="lin" valueType="num">
                                      <p:cBhvr additive="base">
                                        <p:cTn id="141" dur="500"/>
                                        <p:tgtEl>
                                          <p:spTgt spid="37"/>
                                        </p:tgtEl>
                                        <p:attrNameLst>
                                          <p:attrName>ppt_x</p:attrName>
                                        </p:attrNameLst>
                                      </p:cBhvr>
                                      <p:tavLst>
                                        <p:tav tm="0">
                                          <p:val>
                                            <p:strVal val="#ppt_x-#ppt_w*1.125000"/>
                                          </p:val>
                                        </p:tav>
                                        <p:tav tm="100000">
                                          <p:val>
                                            <p:strVal val="#ppt_x"/>
                                          </p:val>
                                        </p:tav>
                                      </p:tavLst>
                                    </p:anim>
                                    <p:animEffect transition="in" filter="wipe(right)">
                                      <p:cBhvr>
                                        <p:cTn id="142" dur="500"/>
                                        <p:tgtEl>
                                          <p:spTgt spid="37"/>
                                        </p:tgtEl>
                                      </p:cBhvr>
                                    </p:animEffect>
                                  </p:childTnLst>
                                </p:cTn>
                              </p:par>
                            </p:childTnLst>
                          </p:cTn>
                        </p:par>
                        <p:par>
                          <p:cTn id="143" fill="hold">
                            <p:stCondLst>
                              <p:cond delay="1500"/>
                            </p:stCondLst>
                            <p:childTnLst>
                              <p:par>
                                <p:cTn id="144" presetID="10" presetClass="entr" presetSubtype="0" fill="hold" nodeType="after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fade">
                                      <p:cBhvr>
                                        <p:cTn id="146" dur="500"/>
                                        <p:tgtEl>
                                          <p:spTgt spid="53"/>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fade">
                                      <p:cBhvr>
                                        <p:cTn id="149" dur="500"/>
                                        <p:tgtEl>
                                          <p:spTgt spid="52"/>
                                        </p:tgtEl>
                                      </p:cBhvr>
                                    </p:animEffect>
                                  </p:childTnLst>
                                </p:cTn>
                              </p:par>
                            </p:childTnLst>
                          </p:cTn>
                        </p:par>
                        <p:par>
                          <p:cTn id="150" fill="hold">
                            <p:stCondLst>
                              <p:cond delay="2000"/>
                            </p:stCondLst>
                            <p:childTnLst>
                              <p:par>
                                <p:cTn id="151" presetID="12" presetClass="entr" presetSubtype="8" fill="hold" grpId="0" nodeType="afterEffect">
                                  <p:stCondLst>
                                    <p:cond delay="0"/>
                                  </p:stCondLst>
                                  <p:childTnLst>
                                    <p:set>
                                      <p:cBhvr>
                                        <p:cTn id="152" dur="1" fill="hold">
                                          <p:stCondLst>
                                            <p:cond delay="0"/>
                                          </p:stCondLst>
                                        </p:cTn>
                                        <p:tgtEl>
                                          <p:spTgt spid="38"/>
                                        </p:tgtEl>
                                        <p:attrNameLst>
                                          <p:attrName>style.visibility</p:attrName>
                                        </p:attrNameLst>
                                      </p:cBhvr>
                                      <p:to>
                                        <p:strVal val="visible"/>
                                      </p:to>
                                    </p:set>
                                    <p:anim calcmode="lin" valueType="num">
                                      <p:cBhvr additive="base">
                                        <p:cTn id="153" dur="500"/>
                                        <p:tgtEl>
                                          <p:spTgt spid="38"/>
                                        </p:tgtEl>
                                        <p:attrNameLst>
                                          <p:attrName>ppt_x</p:attrName>
                                        </p:attrNameLst>
                                      </p:cBhvr>
                                      <p:tavLst>
                                        <p:tav tm="0">
                                          <p:val>
                                            <p:strVal val="#ppt_x-#ppt_w*1.125000"/>
                                          </p:val>
                                        </p:tav>
                                        <p:tav tm="100000">
                                          <p:val>
                                            <p:strVal val="#ppt_x"/>
                                          </p:val>
                                        </p:tav>
                                      </p:tavLst>
                                    </p:anim>
                                    <p:animEffect transition="in" filter="wipe(right)">
                                      <p:cBhvr>
                                        <p:cTn id="154" dur="500"/>
                                        <p:tgtEl>
                                          <p:spTgt spid="38"/>
                                        </p:tgtEl>
                                      </p:cBhvr>
                                    </p:animEffect>
                                  </p:childTnLst>
                                </p:cTn>
                              </p:par>
                            </p:childTnLst>
                          </p:cTn>
                        </p:par>
                        <p:par>
                          <p:cTn id="155" fill="hold">
                            <p:stCondLst>
                              <p:cond delay="2500"/>
                            </p:stCondLst>
                            <p:childTnLst>
                              <p:par>
                                <p:cTn id="156" presetID="10" presetClass="entr" presetSubtype="0" fill="hold" grpId="0" nodeType="afterEffect">
                                  <p:stCondLst>
                                    <p:cond delay="0"/>
                                  </p:stCondLst>
                                  <p:childTnLst>
                                    <p:set>
                                      <p:cBhvr>
                                        <p:cTn id="157" dur="1" fill="hold">
                                          <p:stCondLst>
                                            <p:cond delay="0"/>
                                          </p:stCondLst>
                                        </p:cTn>
                                        <p:tgtEl>
                                          <p:spTgt spid="60"/>
                                        </p:tgtEl>
                                        <p:attrNameLst>
                                          <p:attrName>style.visibility</p:attrName>
                                        </p:attrNameLst>
                                      </p:cBhvr>
                                      <p:to>
                                        <p:strVal val="visible"/>
                                      </p:to>
                                    </p:set>
                                    <p:animEffect transition="in" filter="fade">
                                      <p:cBhvr>
                                        <p:cTn id="158" dur="500"/>
                                        <p:tgtEl>
                                          <p:spTgt spid="60"/>
                                        </p:tgtEl>
                                      </p:cBhvr>
                                    </p:animEffect>
                                  </p:childTnLst>
                                </p:cTn>
                              </p:par>
                              <p:par>
                                <p:cTn id="159" presetID="10" presetClass="entr" presetSubtype="0" fill="hold" nodeType="withEffect">
                                  <p:stCondLst>
                                    <p:cond delay="0"/>
                                  </p:stCondLst>
                                  <p:childTnLst>
                                    <p:set>
                                      <p:cBhvr>
                                        <p:cTn id="160" dur="1" fill="hold">
                                          <p:stCondLst>
                                            <p:cond delay="0"/>
                                          </p:stCondLst>
                                        </p:cTn>
                                        <p:tgtEl>
                                          <p:spTgt spid="61"/>
                                        </p:tgtEl>
                                        <p:attrNameLst>
                                          <p:attrName>style.visibility</p:attrName>
                                        </p:attrNameLst>
                                      </p:cBhvr>
                                      <p:to>
                                        <p:strVal val="visible"/>
                                      </p:to>
                                    </p:set>
                                    <p:animEffect transition="in" filter="fade">
                                      <p:cBhvr>
                                        <p:cTn id="16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6" grpId="0" animBg="1"/>
      <p:bldP spid="17" grpId="0" animBg="1"/>
      <p:bldP spid="30" grpId="0" animBg="1"/>
      <p:bldP spid="31" grpId="0" animBg="1"/>
      <p:bldP spid="32" grpId="0" animBg="1"/>
      <p:bldP spid="33" grpId="0" animBg="1"/>
      <p:bldP spid="34" grpId="0" animBg="1"/>
      <p:bldP spid="35" grpId="0" animBg="1"/>
      <p:bldP spid="36" grpId="0" animBg="1"/>
      <p:bldP spid="37" grpId="0" animBg="1"/>
      <p:bldP spid="38" grpId="0" animBg="1"/>
      <p:bldP spid="11" grpId="0"/>
      <p:bldP spid="40" grpId="0"/>
      <p:bldP spid="42" grpId="0"/>
      <p:bldP spid="44" grpId="0"/>
      <p:bldP spid="46" grpId="0"/>
      <p:bldP spid="48" grpId="0"/>
      <p:bldP spid="50" grpId="0"/>
      <p:bldP spid="52" grpId="0"/>
      <p:bldP spid="54" grpId="0"/>
      <p:bldP spid="56" grpId="0"/>
      <p:bldP spid="58"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048"/>
            <a:ext cx="9144000" cy="6851904"/>
          </a:xfrm>
          <a:prstGeom prst="rect">
            <a:avLst/>
          </a:prstGeom>
        </p:spPr>
      </p:pic>
      <p:sp>
        <p:nvSpPr>
          <p:cNvPr id="5" name="TextBox 4"/>
          <p:cNvSpPr txBox="1"/>
          <p:nvPr/>
        </p:nvSpPr>
        <p:spPr>
          <a:xfrm>
            <a:off x="2681872" y="2382278"/>
            <a:ext cx="4022808" cy="369332"/>
          </a:xfrm>
          <a:prstGeom prst="rect">
            <a:avLst/>
          </a:prstGeom>
          <a:noFill/>
        </p:spPr>
        <p:txBody>
          <a:bodyPr wrap="square" rtlCol="0">
            <a:spAutoFit/>
          </a:bodyPr>
          <a:lstStyle/>
          <a:p>
            <a:pPr algn="ctr"/>
            <a:r>
              <a:rPr lang="en-US" b="1">
                <a:solidFill>
                  <a:srgbClr val="C0C1C1"/>
                </a:solidFill>
                <a:latin typeface="Arial"/>
                <a:cs typeface="Arial"/>
              </a:rPr>
              <a:t>Thank you </a:t>
            </a:r>
            <a:r>
              <a:rPr lang="en-US" b="1" dirty="0">
                <a:solidFill>
                  <a:srgbClr val="C0C1C1"/>
                </a:solidFill>
                <a:latin typeface="Arial"/>
                <a:cs typeface="Arial"/>
              </a:rPr>
              <a:t>for your time today!</a:t>
            </a:r>
          </a:p>
        </p:txBody>
      </p:sp>
      <p:pic>
        <p:nvPicPr>
          <p:cNvPr id="3" name="Imatge 2">
            <a:extLst>
              <a:ext uri="{FF2B5EF4-FFF2-40B4-BE49-F238E27FC236}">
                <a16:creationId xmlns:a16="http://schemas.microsoft.com/office/drawing/2014/main" id="{862EA9A4-EC2E-62C8-BD76-B49784E22DFF}"/>
              </a:ext>
            </a:extLst>
          </p:cNvPr>
          <p:cNvPicPr>
            <a:picLocks noChangeAspect="1"/>
          </p:cNvPicPr>
          <p:nvPr/>
        </p:nvPicPr>
        <p:blipFill>
          <a:blip r:embed="rId3"/>
          <a:stretch>
            <a:fillRect/>
          </a:stretch>
        </p:blipFill>
        <p:spPr>
          <a:xfrm>
            <a:off x="3766203" y="4108945"/>
            <a:ext cx="1729250" cy="1245200"/>
          </a:xfrm>
          <a:prstGeom prst="rect">
            <a:avLst/>
          </a:prstGeom>
        </p:spPr>
      </p:pic>
    </p:spTree>
    <p:extLst>
      <p:ext uri="{BB962C8B-B14F-4D97-AF65-F5344CB8AC3E}">
        <p14:creationId xmlns:p14="http://schemas.microsoft.com/office/powerpoint/2010/main" val="30573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out-background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7" y="-276490"/>
            <a:ext cx="9144000" cy="10207256"/>
          </a:xfrm>
          <a:prstGeom prst="rect">
            <a:avLst/>
          </a:prstGeom>
        </p:spPr>
      </p:pic>
      <p:sp>
        <p:nvSpPr>
          <p:cNvPr id="17" name="Rectangle 16"/>
          <p:cNvSpPr/>
          <p:nvPr/>
        </p:nvSpPr>
        <p:spPr>
          <a:xfrm>
            <a:off x="0" y="2955919"/>
            <a:ext cx="3086514" cy="2242464"/>
          </a:xfrm>
          <a:prstGeom prst="rect">
            <a:avLst/>
          </a:prstGeom>
          <a:solidFill>
            <a:srgbClr val="15477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3086514" y="2955919"/>
            <a:ext cx="2970972" cy="2242464"/>
          </a:xfrm>
          <a:prstGeom prst="rect">
            <a:avLst/>
          </a:prstGeom>
          <a:solidFill>
            <a:srgbClr val="2587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p:cNvSpPr/>
          <p:nvPr/>
        </p:nvSpPr>
        <p:spPr>
          <a:xfrm>
            <a:off x="6057486" y="2955919"/>
            <a:ext cx="3086514" cy="2242464"/>
          </a:xfrm>
          <a:prstGeom prst="rect">
            <a:avLst/>
          </a:prstGeom>
          <a:solidFill>
            <a:srgbClr val="15477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p:cNvSpPr txBox="1"/>
          <p:nvPr/>
        </p:nvSpPr>
        <p:spPr>
          <a:xfrm>
            <a:off x="522457" y="3233316"/>
            <a:ext cx="2121979" cy="2031325"/>
          </a:xfrm>
          <a:prstGeom prst="rect">
            <a:avLst/>
          </a:prstGeom>
          <a:noFill/>
        </p:spPr>
        <p:txBody>
          <a:bodyPr wrap="square" rtlCol="0">
            <a:spAutoFit/>
          </a:bodyPr>
          <a:lstStyle/>
          <a:p>
            <a:pPr algn="ctr"/>
            <a:r>
              <a:rPr lang="en-GB" sz="1200" dirty="0">
                <a:solidFill>
                  <a:srgbClr val="D3D7EB"/>
                </a:solidFill>
                <a:latin typeface="Arial" charset="0"/>
                <a:ea typeface="ＭＳ Ｐゴシック" charset="0"/>
                <a:cs typeface="ＭＳ Ｐゴシック" charset="0"/>
              </a:rPr>
              <a:t>Effective sourcing of Printed Circuit Boards (PCBs) requires commitment, time, and experience. Matching the technical and commercial requirements of clients to the capabilities of a manufacturing plant is a vital part of what we do. </a:t>
            </a:r>
          </a:p>
          <a:p>
            <a:endParaRPr lang="en-US" dirty="0"/>
          </a:p>
        </p:txBody>
      </p:sp>
      <p:sp>
        <p:nvSpPr>
          <p:cNvPr id="23" name="Down Arrow 22"/>
          <p:cNvSpPr/>
          <p:nvPr/>
        </p:nvSpPr>
        <p:spPr>
          <a:xfrm>
            <a:off x="1382501" y="2870792"/>
            <a:ext cx="369739" cy="333664"/>
          </a:xfrm>
          <a:prstGeom prst="downArrow">
            <a:avLst/>
          </a:prstGeom>
          <a:solidFill>
            <a:srgbClr val="D3D7E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Box 23"/>
          <p:cNvSpPr txBox="1"/>
          <p:nvPr/>
        </p:nvSpPr>
        <p:spPr>
          <a:xfrm>
            <a:off x="3496124" y="3233320"/>
            <a:ext cx="2121979" cy="2031325"/>
          </a:xfrm>
          <a:prstGeom prst="rect">
            <a:avLst/>
          </a:prstGeom>
          <a:noFill/>
        </p:spPr>
        <p:txBody>
          <a:bodyPr wrap="square" rtlCol="0">
            <a:spAutoFit/>
          </a:bodyPr>
          <a:lstStyle/>
          <a:p>
            <a:pPr marL="1350" algn="ctr">
              <a:buClr>
                <a:srgbClr val="2587CC"/>
              </a:buClr>
              <a:buSzPct val="100000"/>
            </a:pPr>
            <a:r>
              <a:rPr lang="en-GB" sz="1200" dirty="0">
                <a:solidFill>
                  <a:srgbClr val="D3D7EB"/>
                </a:solidFill>
                <a:latin typeface="Arial" charset="0"/>
                <a:ea typeface="ＭＳ Ｐゴシック" charset="0"/>
                <a:cs typeface="ＭＳ Ｐゴシック" charset="0"/>
              </a:rPr>
              <a:t>We provide a total PCB Supply and Stock Management solution with over 50 years of PCB engineering, manufacturing, and logistics experience in our group. We can attribute our success to our expertise and commitment to quality. </a:t>
            </a:r>
          </a:p>
          <a:p>
            <a:endParaRPr lang="en-US" dirty="0"/>
          </a:p>
        </p:txBody>
      </p:sp>
      <p:sp>
        <p:nvSpPr>
          <p:cNvPr id="25" name="TextBox 24"/>
          <p:cNvSpPr txBox="1"/>
          <p:nvPr/>
        </p:nvSpPr>
        <p:spPr>
          <a:xfrm>
            <a:off x="6558207" y="3233316"/>
            <a:ext cx="2211031" cy="2031325"/>
          </a:xfrm>
          <a:prstGeom prst="rect">
            <a:avLst/>
          </a:prstGeom>
          <a:noFill/>
        </p:spPr>
        <p:txBody>
          <a:bodyPr wrap="square" rtlCol="0">
            <a:spAutoFit/>
          </a:bodyPr>
          <a:lstStyle/>
          <a:p>
            <a:pPr marL="1350" algn="ctr">
              <a:buClr>
                <a:srgbClr val="2587CC"/>
              </a:buClr>
              <a:buSzPct val="100000"/>
            </a:pPr>
            <a:r>
              <a:rPr lang="en-GB" sz="1200" dirty="0">
                <a:solidFill>
                  <a:srgbClr val="D3D7EB"/>
                </a:solidFill>
                <a:latin typeface="Arial" charset="0"/>
                <a:ea typeface="ＭＳ Ｐゴシック" charset="0"/>
                <a:cs typeface="ＭＳ Ｐゴシック" charset="0"/>
              </a:rPr>
              <a:t>To build on our enviable track record of growth and smart investment, we will continue to provide unrivalled ‘Excellence in Logistics’ to all our clients. In doing so, we will maintain our place as one of the leading forces in the PCB industry. </a:t>
            </a:r>
            <a:endParaRPr lang="en-GB" sz="1200" dirty="0">
              <a:solidFill>
                <a:srgbClr val="D3D7EB"/>
              </a:solidFill>
            </a:endParaRPr>
          </a:p>
          <a:p>
            <a:endParaRPr lang="en-US" dirty="0"/>
          </a:p>
        </p:txBody>
      </p:sp>
      <p:sp>
        <p:nvSpPr>
          <p:cNvPr id="26" name="Down Arrow 25"/>
          <p:cNvSpPr/>
          <p:nvPr/>
        </p:nvSpPr>
        <p:spPr>
          <a:xfrm>
            <a:off x="4388319" y="2870792"/>
            <a:ext cx="369739" cy="333664"/>
          </a:xfrm>
          <a:prstGeom prst="downArrow">
            <a:avLst/>
          </a:prstGeom>
          <a:solidFill>
            <a:srgbClr val="D3D7E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Down Arrow 26"/>
          <p:cNvSpPr/>
          <p:nvPr/>
        </p:nvSpPr>
        <p:spPr>
          <a:xfrm>
            <a:off x="7394138" y="2870792"/>
            <a:ext cx="369739" cy="333664"/>
          </a:xfrm>
          <a:prstGeom prst="downArrow">
            <a:avLst/>
          </a:prstGeom>
          <a:solidFill>
            <a:srgbClr val="D3D7E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433209" y="2412516"/>
            <a:ext cx="4958350" cy="307777"/>
          </a:xfrm>
          <a:prstGeom prst="rect">
            <a:avLst/>
          </a:prstGeom>
          <a:noFill/>
        </p:spPr>
        <p:txBody>
          <a:bodyPr wrap="square" rtlCol="0">
            <a:spAutoFit/>
          </a:bodyPr>
          <a:lstStyle/>
          <a:p>
            <a:r>
              <a:rPr lang="en-US" sz="1400" dirty="0">
                <a:solidFill>
                  <a:srgbClr val="D3D7EB"/>
                </a:solidFill>
                <a:latin typeface="Arial"/>
                <a:cs typeface="Arial"/>
              </a:rPr>
              <a:t>Supply &amp; Stock Management Specialists</a:t>
            </a:r>
          </a:p>
        </p:txBody>
      </p:sp>
      <p:sp>
        <p:nvSpPr>
          <p:cNvPr id="10" name="TextBox 9"/>
          <p:cNvSpPr txBox="1"/>
          <p:nvPr/>
        </p:nvSpPr>
        <p:spPr>
          <a:xfrm>
            <a:off x="399568" y="1983786"/>
            <a:ext cx="4958350" cy="461665"/>
          </a:xfrm>
          <a:prstGeom prst="rect">
            <a:avLst/>
          </a:prstGeom>
          <a:noFill/>
        </p:spPr>
        <p:txBody>
          <a:bodyPr wrap="square" rtlCol="0">
            <a:spAutoFit/>
          </a:bodyPr>
          <a:lstStyle/>
          <a:p>
            <a:r>
              <a:rPr lang="en-US" sz="2400" dirty="0">
                <a:solidFill>
                  <a:schemeClr val="bg1"/>
                </a:solidFill>
                <a:latin typeface="Arial"/>
                <a:cs typeface="Arial"/>
              </a:rPr>
              <a:t>GLOBAL LEADERS IN PCBs</a:t>
            </a:r>
          </a:p>
        </p:txBody>
      </p:sp>
      <p:pic>
        <p:nvPicPr>
          <p:cNvPr id="14" name="Picture 13" descr="HEADLINE-CUR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15" name="TextBox 1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ABOUT</a:t>
            </a:r>
          </a:p>
        </p:txBody>
      </p:sp>
      <p:sp>
        <p:nvSpPr>
          <p:cNvPr id="16" name="TextBox 15"/>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4">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4">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8" name="Oval 7">
            <a:extLst>
              <a:ext uri="{FF2B5EF4-FFF2-40B4-BE49-F238E27FC236}">
                <a16:creationId xmlns:a16="http://schemas.microsoft.com/office/drawing/2014/main" id="{7A10AA83-5B8B-E066-4B9C-0B8EB08CEFAC}"/>
              </a:ext>
            </a:extLst>
          </p:cNvPr>
          <p:cNvSpPr/>
          <p:nvPr/>
        </p:nvSpPr>
        <p:spPr>
          <a:xfrm>
            <a:off x="41632" y="5823912"/>
            <a:ext cx="1340869" cy="953921"/>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4" name="Imatge 3">
            <a:extLst>
              <a:ext uri="{FF2B5EF4-FFF2-40B4-BE49-F238E27FC236}">
                <a16:creationId xmlns:a16="http://schemas.microsoft.com/office/drawing/2014/main" id="{6C8ABE7A-84E0-C0BA-8666-B8A1F4A96FFA}"/>
              </a:ext>
            </a:extLst>
          </p:cNvPr>
          <p:cNvPicPr>
            <a:picLocks noChangeAspect="1"/>
          </p:cNvPicPr>
          <p:nvPr/>
        </p:nvPicPr>
        <p:blipFill>
          <a:blip r:embed="rId5"/>
          <a:stretch>
            <a:fillRect/>
          </a:stretch>
        </p:blipFill>
        <p:spPr>
          <a:xfrm>
            <a:off x="120457" y="5875191"/>
            <a:ext cx="1213449" cy="873782"/>
          </a:xfrm>
          <a:prstGeom prst="rect">
            <a:avLst/>
          </a:prstGeom>
        </p:spPr>
      </p:pic>
      <p:sp>
        <p:nvSpPr>
          <p:cNvPr id="5" name="TextBox 4">
            <a:extLst>
              <a:ext uri="{FF2B5EF4-FFF2-40B4-BE49-F238E27FC236}">
                <a16:creationId xmlns:a16="http://schemas.microsoft.com/office/drawing/2014/main" id="{5D0744F3-96C5-E881-23E9-CCD4D045B12E}"/>
              </a:ext>
            </a:extLst>
          </p:cNvPr>
          <p:cNvSpPr txBox="1"/>
          <p:nvPr/>
        </p:nvSpPr>
        <p:spPr>
          <a:xfrm>
            <a:off x="1724092" y="5279414"/>
            <a:ext cx="5666042" cy="646331"/>
          </a:xfrm>
          <a:prstGeom prst="rect">
            <a:avLst/>
          </a:prstGeom>
          <a:noFill/>
        </p:spPr>
        <p:txBody>
          <a:bodyPr wrap="square" rtlCol="0">
            <a:spAutoFit/>
          </a:bodyPr>
          <a:lstStyle/>
          <a:p>
            <a:pPr algn="ctr"/>
            <a:r>
              <a:rPr lang="en-GB" dirty="0">
                <a:solidFill>
                  <a:schemeClr val="bg1"/>
                </a:solidFill>
                <a:effectLst/>
                <a:latin typeface="Arial" panose="020B0604020202020204" pitchFamily="34" charset="0"/>
                <a:cs typeface="Arial" panose="020B0604020202020204" pitchFamily="34" charset="0"/>
              </a:rPr>
              <a:t>50 million customer PCBs supplied annually </a:t>
            </a:r>
          </a:p>
          <a:p>
            <a:endParaRPr lang="en-US" dirty="0"/>
          </a:p>
        </p:txBody>
      </p:sp>
      <p:sp>
        <p:nvSpPr>
          <p:cNvPr id="6" name="TextBox 5">
            <a:extLst>
              <a:ext uri="{FF2B5EF4-FFF2-40B4-BE49-F238E27FC236}">
                <a16:creationId xmlns:a16="http://schemas.microsoft.com/office/drawing/2014/main" id="{6A4447F7-A832-6850-45F1-D79602C6DFAD}"/>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396412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1+#ppt_w/2"/>
                                          </p:val>
                                        </p:tav>
                                        <p:tav tm="100000">
                                          <p:val>
                                            <p:strVal val="#ppt_x"/>
                                          </p:val>
                                        </p:tav>
                                      </p:tavLst>
                                    </p:anim>
                                    <p:anim calcmode="lin" valueType="num">
                                      <p:cBhvr additive="base">
                                        <p:cTn id="8" dur="1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par>
                          <p:cTn id="23" fill="hold">
                            <p:stCondLst>
                              <p:cond delay="2000"/>
                            </p:stCondLst>
                            <p:childTnLst>
                              <p:par>
                                <p:cTn id="24" presetID="12" presetClass="entr" presetSubtype="1"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p:tgtEl>
                                          <p:spTgt spid="23"/>
                                        </p:tgtEl>
                                        <p:attrNameLst>
                                          <p:attrName>ppt_y</p:attrName>
                                        </p:attrNameLst>
                                      </p:cBhvr>
                                      <p:tavLst>
                                        <p:tav tm="0">
                                          <p:val>
                                            <p:strVal val="#ppt_y-#ppt_h*1.125000"/>
                                          </p:val>
                                        </p:tav>
                                        <p:tav tm="100000">
                                          <p:val>
                                            <p:strVal val="#ppt_y"/>
                                          </p:val>
                                        </p:tav>
                                      </p:tavLst>
                                    </p:anim>
                                    <p:animEffect transition="in" filter="wipe(down)">
                                      <p:cBhvr>
                                        <p:cTn id="27" dur="500"/>
                                        <p:tgtEl>
                                          <p:spTgt spid="2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p:tgtEl>
                                          <p:spTgt spid="22"/>
                                        </p:tgtEl>
                                        <p:attrNameLst>
                                          <p:attrName>ppt_y</p:attrName>
                                        </p:attrNameLst>
                                      </p:cBhvr>
                                      <p:tavLst>
                                        <p:tav tm="0">
                                          <p:val>
                                            <p:strVal val="#ppt_y-#ppt_h*1.125000"/>
                                          </p:val>
                                        </p:tav>
                                        <p:tav tm="100000">
                                          <p:val>
                                            <p:strVal val="#ppt_y"/>
                                          </p:val>
                                        </p:tav>
                                      </p:tavLst>
                                    </p:anim>
                                    <p:animEffect transition="in" filter="wipe(down)">
                                      <p:cBhvr>
                                        <p:cTn id="31" dur="500"/>
                                        <p:tgtEl>
                                          <p:spTgt spid="22"/>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p:tgtEl>
                                          <p:spTgt spid="17"/>
                                        </p:tgtEl>
                                        <p:attrNameLst>
                                          <p:attrName>ppt_y</p:attrName>
                                        </p:attrNameLst>
                                      </p:cBhvr>
                                      <p:tavLst>
                                        <p:tav tm="0">
                                          <p:val>
                                            <p:strVal val="#ppt_y-#ppt_h*1.125000"/>
                                          </p:val>
                                        </p:tav>
                                        <p:tav tm="100000">
                                          <p:val>
                                            <p:strVal val="#ppt_y"/>
                                          </p:val>
                                        </p:tav>
                                      </p:tavLst>
                                    </p:anim>
                                    <p:animEffect transition="in" filter="wipe(down)">
                                      <p:cBhvr>
                                        <p:cTn id="35" dur="500"/>
                                        <p:tgtEl>
                                          <p:spTgt spid="17"/>
                                        </p:tgtEl>
                                      </p:cBhvr>
                                    </p:animEffect>
                                  </p:childTnLst>
                                </p:cTn>
                              </p:par>
                            </p:childTnLst>
                          </p:cTn>
                        </p:par>
                        <p:par>
                          <p:cTn id="36" fill="hold">
                            <p:stCondLst>
                              <p:cond delay="2500"/>
                            </p:stCondLst>
                            <p:childTnLst>
                              <p:par>
                                <p:cTn id="37" presetID="12" presetClass="entr" presetSubtype="1"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p:tgtEl>
                                          <p:spTgt spid="26"/>
                                        </p:tgtEl>
                                        <p:attrNameLst>
                                          <p:attrName>ppt_y</p:attrName>
                                        </p:attrNameLst>
                                      </p:cBhvr>
                                      <p:tavLst>
                                        <p:tav tm="0">
                                          <p:val>
                                            <p:strVal val="#ppt_y-#ppt_h*1.125000"/>
                                          </p:val>
                                        </p:tav>
                                        <p:tav tm="100000">
                                          <p:val>
                                            <p:strVal val="#ppt_y"/>
                                          </p:val>
                                        </p:tav>
                                      </p:tavLst>
                                    </p:anim>
                                    <p:animEffect transition="in" filter="wipe(down)">
                                      <p:cBhvr>
                                        <p:cTn id="40" dur="500"/>
                                        <p:tgtEl>
                                          <p:spTgt spid="26"/>
                                        </p:tgtEl>
                                      </p:cBhvr>
                                    </p:animEffect>
                                  </p:childTnLst>
                                </p:cTn>
                              </p:par>
                              <p:par>
                                <p:cTn id="41" presetID="12" presetClass="entr" presetSubtype="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down)">
                                      <p:cBhvr>
                                        <p:cTn id="44" dur="500"/>
                                        <p:tgtEl>
                                          <p:spTgt spid="20"/>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p:tgtEl>
                                          <p:spTgt spid="24"/>
                                        </p:tgtEl>
                                        <p:attrNameLst>
                                          <p:attrName>ppt_y</p:attrName>
                                        </p:attrNameLst>
                                      </p:cBhvr>
                                      <p:tavLst>
                                        <p:tav tm="0">
                                          <p:val>
                                            <p:strVal val="#ppt_y-#ppt_h*1.125000"/>
                                          </p:val>
                                        </p:tav>
                                        <p:tav tm="100000">
                                          <p:val>
                                            <p:strVal val="#ppt_y"/>
                                          </p:val>
                                        </p:tav>
                                      </p:tavLst>
                                    </p:anim>
                                    <p:animEffect transition="in" filter="wipe(down)">
                                      <p:cBhvr>
                                        <p:cTn id="48" dur="500"/>
                                        <p:tgtEl>
                                          <p:spTgt spid="24"/>
                                        </p:tgtEl>
                                      </p:cBhvr>
                                    </p:animEffect>
                                  </p:childTnLst>
                                </p:cTn>
                              </p:par>
                            </p:childTnLst>
                          </p:cTn>
                        </p:par>
                        <p:par>
                          <p:cTn id="49" fill="hold">
                            <p:stCondLst>
                              <p:cond delay="3000"/>
                            </p:stCondLst>
                            <p:childTnLst>
                              <p:par>
                                <p:cTn id="50" presetID="12" presetClass="entr" presetSubtype="1"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p:tgtEl>
                                          <p:spTgt spid="27"/>
                                        </p:tgtEl>
                                        <p:attrNameLst>
                                          <p:attrName>ppt_y</p:attrName>
                                        </p:attrNameLst>
                                      </p:cBhvr>
                                      <p:tavLst>
                                        <p:tav tm="0">
                                          <p:val>
                                            <p:strVal val="#ppt_y-#ppt_h*1.125000"/>
                                          </p:val>
                                        </p:tav>
                                        <p:tav tm="100000">
                                          <p:val>
                                            <p:strVal val="#ppt_y"/>
                                          </p:val>
                                        </p:tav>
                                      </p:tavLst>
                                    </p:anim>
                                    <p:animEffect transition="in" filter="wipe(down)">
                                      <p:cBhvr>
                                        <p:cTn id="53" dur="500"/>
                                        <p:tgtEl>
                                          <p:spTgt spid="27"/>
                                        </p:tgtEl>
                                      </p:cBhvr>
                                    </p:animEffect>
                                  </p:childTnLst>
                                </p:cTn>
                              </p:par>
                              <p:par>
                                <p:cTn id="54" presetID="12" presetClass="entr" presetSubtype="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p:tgtEl>
                                          <p:spTgt spid="25"/>
                                        </p:tgtEl>
                                        <p:attrNameLst>
                                          <p:attrName>ppt_y</p:attrName>
                                        </p:attrNameLst>
                                      </p:cBhvr>
                                      <p:tavLst>
                                        <p:tav tm="0">
                                          <p:val>
                                            <p:strVal val="#ppt_y-#ppt_h*1.125000"/>
                                          </p:val>
                                        </p:tav>
                                        <p:tav tm="100000">
                                          <p:val>
                                            <p:strVal val="#ppt_y"/>
                                          </p:val>
                                        </p:tav>
                                      </p:tavLst>
                                    </p:anim>
                                    <p:animEffect transition="in" filter="wipe(down)">
                                      <p:cBhvr>
                                        <p:cTn id="57" dur="500"/>
                                        <p:tgtEl>
                                          <p:spTgt spid="25"/>
                                        </p:tgtEl>
                                      </p:cBhvr>
                                    </p:animEffect>
                                  </p:childTnLst>
                                </p:cTn>
                              </p:par>
                              <p:par>
                                <p:cTn id="58" presetID="12" presetClass="entr" presetSubtype="1"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p:tgtEl>
                                          <p:spTgt spid="21"/>
                                        </p:tgtEl>
                                        <p:attrNameLst>
                                          <p:attrName>ppt_y</p:attrName>
                                        </p:attrNameLst>
                                      </p:cBhvr>
                                      <p:tavLst>
                                        <p:tav tm="0">
                                          <p:val>
                                            <p:strVal val="#ppt_y-#ppt_h*1.125000"/>
                                          </p:val>
                                        </p:tav>
                                        <p:tav tm="100000">
                                          <p:val>
                                            <p:strVal val="#ppt_y"/>
                                          </p:val>
                                        </p:tav>
                                      </p:tavLst>
                                    </p:anim>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p:bldP spid="23" grpId="0" animBg="1"/>
      <p:bldP spid="24" grpId="0"/>
      <p:bldP spid="25" grpId="0"/>
      <p:bldP spid="26" grpId="0" animBg="1"/>
      <p:bldP spid="27" grpId="0" animBg="1"/>
      <p:bldP spid="7" grpId="0"/>
      <p:bldP spid="10"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mmary-BACKGROUND-PAGE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HEADLINE-CUR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ABOUT</a:t>
            </a:r>
          </a:p>
        </p:txBody>
      </p:sp>
      <p:sp>
        <p:nvSpPr>
          <p:cNvPr id="10" name="Rectangle 9"/>
          <p:cNvSpPr/>
          <p:nvPr/>
        </p:nvSpPr>
        <p:spPr>
          <a:xfrm>
            <a:off x="369717" y="3962402"/>
            <a:ext cx="2800832" cy="1312333"/>
          </a:xfrm>
          <a:prstGeom prst="rect">
            <a:avLst/>
          </a:prstGeom>
          <a:solidFill>
            <a:schemeClr val="bg1">
              <a:alpha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170549" y="3962402"/>
            <a:ext cx="2800832" cy="1312333"/>
          </a:xfrm>
          <a:prstGeom prst="rect">
            <a:avLst/>
          </a:prstGeom>
          <a:solidFill>
            <a:schemeClr val="bg1">
              <a:alpha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71381" y="3962402"/>
            <a:ext cx="2800832" cy="1312333"/>
          </a:xfrm>
          <a:prstGeom prst="rect">
            <a:avLst/>
          </a:prstGeom>
          <a:solidFill>
            <a:schemeClr val="bg1">
              <a:alpha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170549" y="2040457"/>
            <a:ext cx="2800832" cy="1312333"/>
          </a:xfrm>
          <a:prstGeom prst="rect">
            <a:avLst/>
          </a:prstGeom>
          <a:solidFill>
            <a:schemeClr val="bg1">
              <a:alpha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 descr="TCL logo">
            <a:extLst>
              <a:ext uri="{FF2B5EF4-FFF2-40B4-BE49-F238E27FC236}">
                <a16:creationId xmlns:a16="http://schemas.microsoft.com/office/drawing/2014/main" id="{B3ED43DE-D5F8-405C-BED9-A897DDD776AF}"/>
              </a:ext>
            </a:extLst>
          </p:cNvPr>
          <p:cNvPicPr>
            <a:picLocks noChangeAspect="1" noChangeArrowheads="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3910824" y="2235116"/>
            <a:ext cx="1281404" cy="664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96E5BBDD-F110-47AF-94D6-755E9103CB14}"/>
              </a:ext>
            </a:extLst>
          </p:cNvPr>
          <p:cNvSpPr txBox="1"/>
          <p:nvPr/>
        </p:nvSpPr>
        <p:spPr>
          <a:xfrm>
            <a:off x="3665496" y="2971666"/>
            <a:ext cx="1760071" cy="261610"/>
          </a:xfrm>
          <a:prstGeom prst="rect">
            <a:avLst/>
          </a:prstGeom>
          <a:noFill/>
        </p:spPr>
        <p:txBody>
          <a:bodyPr wrap="square" rtlCol="0">
            <a:spAutoFit/>
          </a:bodyPr>
          <a:lstStyle/>
          <a:p>
            <a:pPr algn="ctr"/>
            <a:r>
              <a:rPr lang="en-GB" sz="1100" b="1" dirty="0">
                <a:solidFill>
                  <a:srgbClr val="15477F"/>
                </a:solidFill>
                <a:latin typeface="Arial"/>
                <a:cs typeface="Arial"/>
              </a:rPr>
              <a:t>Tappenden &amp; Co. Ltd</a:t>
            </a:r>
          </a:p>
        </p:txBody>
      </p:sp>
      <p:pic>
        <p:nvPicPr>
          <p:cNvPr id="65" name="Picture 64">
            <a:extLst>
              <a:ext uri="{FF2B5EF4-FFF2-40B4-BE49-F238E27FC236}">
                <a16:creationId xmlns:a16="http://schemas.microsoft.com/office/drawing/2014/main" id="{32BE345D-F20C-4FBD-BCCE-13D732FC7B9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3434" y="4122710"/>
            <a:ext cx="1610683" cy="702700"/>
          </a:xfrm>
          <a:prstGeom prst="rect">
            <a:avLst/>
          </a:prstGeom>
        </p:spPr>
      </p:pic>
      <p:sp>
        <p:nvSpPr>
          <p:cNvPr id="66" name="TextBox 65">
            <a:extLst>
              <a:ext uri="{FF2B5EF4-FFF2-40B4-BE49-F238E27FC236}">
                <a16:creationId xmlns:a16="http://schemas.microsoft.com/office/drawing/2014/main" id="{736E964E-D4D4-4E70-93D5-F110B742B2AD}"/>
              </a:ext>
            </a:extLst>
          </p:cNvPr>
          <p:cNvSpPr txBox="1"/>
          <p:nvPr/>
        </p:nvSpPr>
        <p:spPr>
          <a:xfrm>
            <a:off x="660400" y="4883913"/>
            <a:ext cx="2251983" cy="261610"/>
          </a:xfrm>
          <a:prstGeom prst="rect">
            <a:avLst/>
          </a:prstGeom>
          <a:noFill/>
        </p:spPr>
        <p:txBody>
          <a:bodyPr wrap="square" rtlCol="0">
            <a:spAutoFit/>
          </a:bodyPr>
          <a:lstStyle/>
          <a:p>
            <a:pPr algn="ctr"/>
            <a:r>
              <a:rPr lang="en-GB" sz="1100" b="1" dirty="0">
                <a:solidFill>
                  <a:srgbClr val="15477F"/>
                </a:solidFill>
                <a:latin typeface="Arial"/>
                <a:cs typeface="Arial"/>
              </a:rPr>
              <a:t>Local Fast-Turn &amp; Prototyping</a:t>
            </a:r>
          </a:p>
        </p:txBody>
      </p:sp>
      <p:sp>
        <p:nvSpPr>
          <p:cNvPr id="67" name="Content Placeholder 2">
            <a:extLst>
              <a:ext uri="{FF2B5EF4-FFF2-40B4-BE49-F238E27FC236}">
                <a16:creationId xmlns:a16="http://schemas.microsoft.com/office/drawing/2014/main" id="{2118DAF0-0773-4538-BEC4-93B66616AF44}"/>
              </a:ext>
            </a:extLst>
          </p:cNvPr>
          <p:cNvSpPr>
            <a:spLocks noGrp="1"/>
          </p:cNvSpPr>
          <p:nvPr>
            <p:ph idx="1"/>
          </p:nvPr>
        </p:nvSpPr>
        <p:spPr>
          <a:xfrm>
            <a:off x="1" y="1120156"/>
            <a:ext cx="9143999" cy="899391"/>
          </a:xfrm>
          <a:prstGeom prst="rect">
            <a:avLst/>
          </a:prstGeom>
        </p:spPr>
        <p:txBody>
          <a:bodyPr/>
          <a:lstStyle/>
          <a:p>
            <a:pPr marL="0" indent="0" algn="ctr">
              <a:buNone/>
            </a:pPr>
            <a:r>
              <a:rPr lang="en-GB" sz="1400" dirty="0">
                <a:solidFill>
                  <a:srgbClr val="FFFFFF"/>
                </a:solidFill>
              </a:rPr>
              <a:t>A strong group of UK and European based companies</a:t>
            </a:r>
          </a:p>
        </p:txBody>
      </p:sp>
      <p:sp>
        <p:nvSpPr>
          <p:cNvPr id="68" name="TextBox 67"/>
          <p:cNvSpPr txBox="1"/>
          <p:nvPr/>
        </p:nvSpPr>
        <p:spPr>
          <a:xfrm>
            <a:off x="-16933" y="795337"/>
            <a:ext cx="9143999" cy="369332"/>
          </a:xfrm>
          <a:prstGeom prst="rect">
            <a:avLst/>
          </a:prstGeom>
          <a:noFill/>
        </p:spPr>
        <p:txBody>
          <a:bodyPr wrap="square" rtlCol="0">
            <a:spAutoFit/>
          </a:bodyPr>
          <a:lstStyle/>
          <a:p>
            <a:pPr algn="ctr"/>
            <a:r>
              <a:rPr lang="en-GB" b="1" dirty="0" err="1">
                <a:solidFill>
                  <a:srgbClr val="C0C1C1"/>
                </a:solidFill>
                <a:latin typeface="Arial"/>
                <a:cs typeface="Arial"/>
              </a:rPr>
              <a:t>Daleba</a:t>
            </a:r>
            <a:r>
              <a:rPr lang="en-GB" b="1" dirty="0">
                <a:solidFill>
                  <a:srgbClr val="C0C1C1"/>
                </a:solidFill>
                <a:latin typeface="Arial"/>
                <a:cs typeface="Arial"/>
              </a:rPr>
              <a:t>, GSPK &amp; TCL </a:t>
            </a:r>
            <a:r>
              <a:rPr lang="en-GB" b="1" dirty="0" err="1">
                <a:solidFill>
                  <a:srgbClr val="C0C1C1"/>
                </a:solidFill>
                <a:latin typeface="Arial"/>
                <a:cs typeface="Arial"/>
              </a:rPr>
              <a:t>Elektronika</a:t>
            </a:r>
            <a:r>
              <a:rPr lang="en-GB" b="1" dirty="0">
                <a:solidFill>
                  <a:srgbClr val="C0C1C1"/>
                </a:solidFill>
                <a:latin typeface="Arial"/>
                <a:cs typeface="Arial"/>
              </a:rPr>
              <a:t> </a:t>
            </a:r>
            <a:endParaRPr lang="en-US" b="1" dirty="0">
              <a:solidFill>
                <a:srgbClr val="C0C1C1"/>
              </a:solidFill>
              <a:latin typeface="Arial"/>
              <a:cs typeface="Arial"/>
            </a:endParaRPr>
          </a:p>
        </p:txBody>
      </p:sp>
      <p:pic>
        <p:nvPicPr>
          <p:cNvPr id="69" name="Picture 68">
            <a:extLst>
              <a:ext uri="{FF2B5EF4-FFF2-40B4-BE49-F238E27FC236}">
                <a16:creationId xmlns:a16="http://schemas.microsoft.com/office/drawing/2014/main" id="{4970A428-0183-48E3-AAB2-7ADF7BD659C5}"/>
              </a:ext>
            </a:extLst>
          </p:cNvPr>
          <p:cNvPicPr>
            <a:picLocks noChangeAspect="1"/>
          </p:cNvPicPr>
          <p:nvPr/>
        </p:nvPicPr>
        <p:blipFill>
          <a:blip r:embed="rId6">
            <a:clrChange>
              <a:clrFrom>
                <a:srgbClr val="FFFEFD"/>
              </a:clrFrom>
              <a:clrTo>
                <a:srgbClr val="FFFEFD">
                  <a:alpha val="0"/>
                </a:srgbClr>
              </a:clrTo>
            </a:clrChange>
          </a:blip>
          <a:stretch>
            <a:fillRect/>
          </a:stretch>
        </p:blipFill>
        <p:spPr>
          <a:xfrm>
            <a:off x="4088817" y="4122710"/>
            <a:ext cx="976270" cy="702700"/>
          </a:xfrm>
          <a:prstGeom prst="rect">
            <a:avLst/>
          </a:prstGeom>
        </p:spPr>
      </p:pic>
      <p:sp>
        <p:nvSpPr>
          <p:cNvPr id="70" name="TextBox 69">
            <a:extLst>
              <a:ext uri="{FF2B5EF4-FFF2-40B4-BE49-F238E27FC236}">
                <a16:creationId xmlns:a16="http://schemas.microsoft.com/office/drawing/2014/main" id="{7614889B-5C10-4594-810C-37F61BDA0FAB}"/>
              </a:ext>
            </a:extLst>
          </p:cNvPr>
          <p:cNvSpPr txBox="1"/>
          <p:nvPr/>
        </p:nvSpPr>
        <p:spPr>
          <a:xfrm>
            <a:off x="3454401" y="4883913"/>
            <a:ext cx="2201332" cy="276999"/>
          </a:xfrm>
          <a:prstGeom prst="rect">
            <a:avLst/>
          </a:prstGeom>
          <a:noFill/>
        </p:spPr>
        <p:txBody>
          <a:bodyPr wrap="square" rtlCol="0">
            <a:spAutoFit/>
          </a:bodyPr>
          <a:lstStyle/>
          <a:p>
            <a:pPr algn="ctr"/>
            <a:r>
              <a:rPr lang="en-GB" sz="1200" b="1" dirty="0">
                <a:solidFill>
                  <a:srgbClr val="15477F"/>
                </a:solidFill>
                <a:latin typeface="Arial"/>
                <a:cs typeface="Arial"/>
              </a:rPr>
              <a:t>Far East &amp; UK PCB Supply</a:t>
            </a:r>
          </a:p>
        </p:txBody>
      </p:sp>
      <p:pic>
        <p:nvPicPr>
          <p:cNvPr id="71" name="Picture 70">
            <a:extLst>
              <a:ext uri="{FF2B5EF4-FFF2-40B4-BE49-F238E27FC236}">
                <a16:creationId xmlns:a16="http://schemas.microsoft.com/office/drawing/2014/main" id="{45915E41-30A5-4D23-ADCF-6DD95B245CA3}"/>
              </a:ext>
            </a:extLst>
          </p:cNvPr>
          <p:cNvPicPr>
            <a:picLocks noChangeAspect="1"/>
          </p:cNvPicPr>
          <p:nvPr/>
        </p:nvPicPr>
        <p:blipFill>
          <a:blip r:embed="rId7"/>
          <a:stretch>
            <a:fillRect/>
          </a:stretch>
        </p:blipFill>
        <p:spPr>
          <a:xfrm>
            <a:off x="6816291" y="4122710"/>
            <a:ext cx="975862" cy="702700"/>
          </a:xfrm>
          <a:prstGeom prst="rect">
            <a:avLst/>
          </a:prstGeom>
        </p:spPr>
      </p:pic>
      <p:sp>
        <p:nvSpPr>
          <p:cNvPr id="72" name="TextBox 71">
            <a:extLst>
              <a:ext uri="{FF2B5EF4-FFF2-40B4-BE49-F238E27FC236}">
                <a16:creationId xmlns:a16="http://schemas.microsoft.com/office/drawing/2014/main" id="{DC551F91-79C0-456F-BA44-013D86A9CFD0}"/>
              </a:ext>
            </a:extLst>
          </p:cNvPr>
          <p:cNvSpPr txBox="1"/>
          <p:nvPr/>
        </p:nvSpPr>
        <p:spPr>
          <a:xfrm>
            <a:off x="6265333" y="4883913"/>
            <a:ext cx="2209800" cy="276999"/>
          </a:xfrm>
          <a:prstGeom prst="rect">
            <a:avLst/>
          </a:prstGeom>
          <a:noFill/>
        </p:spPr>
        <p:txBody>
          <a:bodyPr wrap="square" rtlCol="0">
            <a:spAutoFit/>
          </a:bodyPr>
          <a:lstStyle/>
          <a:p>
            <a:pPr algn="ctr"/>
            <a:r>
              <a:rPr lang="en-GB" sz="1200" b="1" dirty="0">
                <a:solidFill>
                  <a:srgbClr val="15477F"/>
                </a:solidFill>
                <a:latin typeface="Arial"/>
                <a:cs typeface="Arial"/>
              </a:rPr>
              <a:t>Far East &amp; EU PCB Supply</a:t>
            </a:r>
          </a:p>
        </p:txBody>
      </p:sp>
      <p:cxnSp>
        <p:nvCxnSpPr>
          <p:cNvPr id="3" name="Straight Connector 2"/>
          <p:cNvCxnSpPr/>
          <p:nvPr/>
        </p:nvCxnSpPr>
        <p:spPr>
          <a:xfrm>
            <a:off x="4563533" y="3352790"/>
            <a:ext cx="0" cy="25401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Elbow Connector 6"/>
          <p:cNvCxnSpPr>
            <a:endCxn id="17" idx="0"/>
          </p:cNvCxnSpPr>
          <p:nvPr/>
        </p:nvCxnSpPr>
        <p:spPr>
          <a:xfrm>
            <a:off x="4580467" y="3606800"/>
            <a:ext cx="2791330" cy="355602"/>
          </a:xfrm>
          <a:prstGeom prst="bentConnector2">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Elbow Connector 8"/>
          <p:cNvCxnSpPr>
            <a:endCxn id="10" idx="0"/>
          </p:cNvCxnSpPr>
          <p:nvPr/>
        </p:nvCxnSpPr>
        <p:spPr>
          <a:xfrm rot="10800000" flipV="1">
            <a:off x="1770133" y="3606800"/>
            <a:ext cx="2810334" cy="355602"/>
          </a:xfrm>
          <a:prstGeom prst="bentConnector2">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563533" y="3606801"/>
            <a:ext cx="7432" cy="35560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544D2597-1A99-F5A3-C6D0-DC819C995908}"/>
              </a:ext>
            </a:extLst>
          </p:cNvPr>
          <p:cNvSpPr/>
          <p:nvPr/>
        </p:nvSpPr>
        <p:spPr>
          <a:xfrm>
            <a:off x="1" y="5631255"/>
            <a:ext cx="1457607" cy="114930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2" name="Imatge 11">
            <a:extLst>
              <a:ext uri="{FF2B5EF4-FFF2-40B4-BE49-F238E27FC236}">
                <a16:creationId xmlns:a16="http://schemas.microsoft.com/office/drawing/2014/main" id="{85F44AC3-2B47-023E-DBB3-87C29F3C2468}"/>
              </a:ext>
            </a:extLst>
          </p:cNvPr>
          <p:cNvPicPr>
            <a:picLocks noChangeAspect="1"/>
          </p:cNvPicPr>
          <p:nvPr/>
        </p:nvPicPr>
        <p:blipFill>
          <a:blip r:embed="rId8"/>
          <a:stretch>
            <a:fillRect/>
          </a:stretch>
        </p:blipFill>
        <p:spPr>
          <a:xfrm>
            <a:off x="117657" y="5868823"/>
            <a:ext cx="1222293" cy="880150"/>
          </a:xfrm>
          <a:prstGeom prst="rect">
            <a:avLst/>
          </a:prstGeom>
        </p:spPr>
      </p:pic>
      <p:sp>
        <p:nvSpPr>
          <p:cNvPr id="8" name="TextBox 15">
            <a:extLst>
              <a:ext uri="{FF2B5EF4-FFF2-40B4-BE49-F238E27FC236}">
                <a16:creationId xmlns:a16="http://schemas.microsoft.com/office/drawing/2014/main" id="{0360A5A2-5C47-4E4C-F537-F2D2782BFAF5}"/>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9">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9">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1" name="TextBox 5">
            <a:extLst>
              <a:ext uri="{FF2B5EF4-FFF2-40B4-BE49-F238E27FC236}">
                <a16:creationId xmlns:a16="http://schemas.microsoft.com/office/drawing/2014/main" id="{85C492CA-8E9C-8213-88F1-EFFE327421E2}"/>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21590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par>
                                <p:cTn id="19" presetID="10"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22" presetClass="entr" presetSubtype="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par>
                                <p:cTn id="37" presetID="22" presetClass="entr" presetSubtype="1"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10"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fade">
                                      <p:cBhvr>
                                        <p:cTn id="61" dur="500"/>
                                        <p:tgtEl>
                                          <p:spTgt spid="72"/>
                                        </p:tgtEl>
                                      </p:cBhvr>
                                    </p:animEffect>
                                  </p:childTnLst>
                                </p:cTn>
                              </p:par>
                              <p:par>
                                <p:cTn id="62" presetID="10" presetClass="entr" presetSubtype="0"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6" grpId="0" animBg="1"/>
      <p:bldP spid="17" grpId="0" animBg="1"/>
      <p:bldP spid="30" grpId="0" animBg="1"/>
      <p:bldP spid="64" grpId="0"/>
      <p:bldP spid="66" grpId="0"/>
      <p:bldP spid="70" grpId="0"/>
      <p:bldP spid="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007" y="730780"/>
            <a:ext cx="1999363" cy="537840"/>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1963 </a:t>
            </a:r>
            <a:br>
              <a:rPr lang="en-GB" sz="1400" b="1" dirty="0">
                <a:latin typeface="Arial"/>
                <a:cs typeface="Arial"/>
              </a:rPr>
            </a:br>
            <a:r>
              <a:rPr lang="en-GB" sz="900" dirty="0" err="1">
                <a:solidFill>
                  <a:schemeClr val="tx1">
                    <a:lumMod val="75000"/>
                    <a:lumOff val="25000"/>
                  </a:schemeClr>
                </a:solidFill>
                <a:latin typeface="Arial"/>
                <a:cs typeface="Arial"/>
              </a:rPr>
              <a:t>Daleba</a:t>
            </a:r>
            <a:r>
              <a:rPr lang="en-GB" sz="900" dirty="0">
                <a:solidFill>
                  <a:schemeClr val="tx1">
                    <a:lumMod val="75000"/>
                    <a:lumOff val="25000"/>
                  </a:schemeClr>
                </a:solidFill>
                <a:latin typeface="Arial"/>
                <a:cs typeface="Arial"/>
              </a:rPr>
              <a:t> Electronics Ltd formed </a:t>
            </a:r>
            <a:br>
              <a:rPr lang="en-GB" sz="900" dirty="0">
                <a:solidFill>
                  <a:schemeClr val="tx1">
                    <a:lumMod val="75000"/>
                    <a:lumOff val="25000"/>
                  </a:schemeClr>
                </a:solidFill>
                <a:latin typeface="Arial"/>
                <a:cs typeface="Arial"/>
              </a:rPr>
            </a:br>
            <a:r>
              <a:rPr lang="en-GB" sz="900" dirty="0">
                <a:solidFill>
                  <a:schemeClr val="tx1">
                    <a:lumMod val="75000"/>
                    <a:lumOff val="25000"/>
                  </a:schemeClr>
                </a:solidFill>
                <a:latin typeface="Arial"/>
                <a:cs typeface="Arial"/>
              </a:rPr>
              <a:t>as a UK PCB manufacturer </a:t>
            </a:r>
          </a:p>
        </p:txBody>
      </p:sp>
      <p:sp>
        <p:nvSpPr>
          <p:cNvPr id="35" name="TextBox 34"/>
          <p:cNvSpPr txBox="1"/>
          <p:nvPr/>
        </p:nvSpPr>
        <p:spPr>
          <a:xfrm>
            <a:off x="882784" y="2476320"/>
            <a:ext cx="1741779" cy="410882"/>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1980 </a:t>
            </a:r>
            <a:br>
              <a:rPr lang="en-GB" sz="1400" b="1" dirty="0">
                <a:latin typeface="Arial"/>
                <a:cs typeface="Arial"/>
              </a:rPr>
            </a:br>
            <a:r>
              <a:rPr lang="en-GB" sz="900" dirty="0"/>
              <a:t>Acquired by TCL Group</a:t>
            </a:r>
            <a:endParaRPr lang="en-GB" sz="900" dirty="0">
              <a:solidFill>
                <a:schemeClr val="tx1">
                  <a:lumMod val="75000"/>
                  <a:lumOff val="25000"/>
                </a:schemeClr>
              </a:solidFill>
              <a:latin typeface="Arial"/>
              <a:cs typeface="Arial"/>
            </a:endParaRPr>
          </a:p>
        </p:txBody>
      </p:sp>
      <p:sp>
        <p:nvSpPr>
          <p:cNvPr id="36" name="TextBox 35"/>
          <p:cNvSpPr txBox="1"/>
          <p:nvPr/>
        </p:nvSpPr>
        <p:spPr>
          <a:xfrm>
            <a:off x="1644449" y="730780"/>
            <a:ext cx="1741779" cy="410882"/>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1992 </a:t>
            </a:r>
            <a:br>
              <a:rPr lang="en-GB" sz="1400" b="1" dirty="0">
                <a:latin typeface="Arial"/>
                <a:cs typeface="Arial"/>
              </a:rPr>
            </a:br>
            <a:r>
              <a:rPr lang="en-GB" sz="900" dirty="0"/>
              <a:t>ISO9002 certification</a:t>
            </a:r>
            <a:endParaRPr lang="en-GB" sz="900" dirty="0">
              <a:solidFill>
                <a:schemeClr val="tx1">
                  <a:lumMod val="75000"/>
                  <a:lumOff val="25000"/>
                </a:schemeClr>
              </a:solidFill>
              <a:latin typeface="Arial"/>
              <a:cs typeface="Arial"/>
            </a:endParaRPr>
          </a:p>
        </p:txBody>
      </p:sp>
      <p:sp>
        <p:nvSpPr>
          <p:cNvPr id="37" name="TextBox 36"/>
          <p:cNvSpPr txBox="1"/>
          <p:nvPr/>
        </p:nvSpPr>
        <p:spPr>
          <a:xfrm>
            <a:off x="2364195" y="2465556"/>
            <a:ext cx="1741777" cy="67403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1994 </a:t>
            </a:r>
            <a:br>
              <a:rPr lang="en-GB" sz="1400" b="1" dirty="0">
                <a:latin typeface="Arial"/>
                <a:cs typeface="Arial"/>
              </a:rPr>
            </a:br>
            <a:r>
              <a:rPr lang="en-GB" sz="900" dirty="0"/>
              <a:t>Far East PCB factory </a:t>
            </a:r>
            <a:br>
              <a:rPr lang="en-GB" sz="900" dirty="0"/>
            </a:br>
            <a:r>
              <a:rPr lang="en-GB" sz="900" dirty="0"/>
              <a:t>sourcing commenced</a:t>
            </a:r>
          </a:p>
          <a:p>
            <a:pPr algn="ctr">
              <a:lnSpc>
                <a:spcPct val="90000"/>
              </a:lnSpc>
              <a:buClr>
                <a:srgbClr val="265E94"/>
              </a:buClr>
              <a:defRPr/>
            </a:pPr>
            <a:endParaRPr lang="en-GB" sz="1000" dirty="0">
              <a:solidFill>
                <a:schemeClr val="tx1">
                  <a:lumMod val="75000"/>
                  <a:lumOff val="25000"/>
                </a:schemeClr>
              </a:solidFill>
              <a:latin typeface="Arial"/>
              <a:cs typeface="Arial"/>
            </a:endParaRPr>
          </a:p>
        </p:txBody>
      </p:sp>
      <p:sp>
        <p:nvSpPr>
          <p:cNvPr id="38" name="TextBox 37"/>
          <p:cNvSpPr txBox="1"/>
          <p:nvPr/>
        </p:nvSpPr>
        <p:spPr>
          <a:xfrm>
            <a:off x="3145576" y="730780"/>
            <a:ext cx="1741779" cy="537840"/>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1999 </a:t>
            </a:r>
            <a:br>
              <a:rPr lang="en-GB" sz="1400" b="1" dirty="0">
                <a:latin typeface="Arial"/>
                <a:cs typeface="Arial"/>
              </a:rPr>
            </a:br>
            <a:r>
              <a:rPr lang="en-US" sz="900" dirty="0"/>
              <a:t>Hong Kong logistics </a:t>
            </a:r>
            <a:br>
              <a:rPr lang="en-US" sz="900" dirty="0"/>
            </a:br>
            <a:r>
              <a:rPr lang="en-US" sz="900" dirty="0"/>
              <a:t>facility opened</a:t>
            </a:r>
            <a:endParaRPr lang="en-GB" sz="900" dirty="0">
              <a:solidFill>
                <a:schemeClr val="tx1">
                  <a:lumMod val="75000"/>
                  <a:lumOff val="25000"/>
                </a:schemeClr>
              </a:solidFill>
              <a:latin typeface="Arial"/>
              <a:cs typeface="Arial"/>
            </a:endParaRPr>
          </a:p>
        </p:txBody>
      </p:sp>
      <p:sp>
        <p:nvSpPr>
          <p:cNvPr id="39" name="TextBox 38"/>
          <p:cNvSpPr txBox="1"/>
          <p:nvPr/>
        </p:nvSpPr>
        <p:spPr>
          <a:xfrm>
            <a:off x="3920216" y="2471427"/>
            <a:ext cx="1741777" cy="53553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2000 </a:t>
            </a:r>
            <a:br>
              <a:rPr lang="en-GB" sz="1400" b="1" dirty="0">
                <a:latin typeface="Arial"/>
                <a:cs typeface="Arial"/>
              </a:rPr>
            </a:br>
            <a:r>
              <a:rPr lang="en-US" sz="900" dirty="0"/>
              <a:t>China engineering &amp; </a:t>
            </a:r>
            <a:br>
              <a:rPr lang="en-US" sz="900" dirty="0"/>
            </a:br>
            <a:r>
              <a:rPr lang="en-US" sz="900" dirty="0"/>
              <a:t>quality facility opened</a:t>
            </a:r>
          </a:p>
        </p:txBody>
      </p:sp>
      <p:sp>
        <p:nvSpPr>
          <p:cNvPr id="40" name="TextBox 39"/>
          <p:cNvSpPr txBox="1"/>
          <p:nvPr/>
        </p:nvSpPr>
        <p:spPr>
          <a:xfrm>
            <a:off x="4646800" y="730780"/>
            <a:ext cx="1741779" cy="537840"/>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2001 </a:t>
            </a:r>
            <a:br>
              <a:rPr lang="en-GB" sz="1400" b="1" dirty="0">
                <a:latin typeface="Arial"/>
                <a:cs typeface="Arial"/>
              </a:rPr>
            </a:br>
            <a:r>
              <a:rPr lang="en-US" sz="900" dirty="0"/>
              <a:t>QS 9000 </a:t>
            </a:r>
            <a:br>
              <a:rPr lang="en-US" sz="900" dirty="0"/>
            </a:br>
            <a:r>
              <a:rPr lang="en-US" sz="900" dirty="0"/>
              <a:t>certification UK </a:t>
            </a:r>
            <a:endParaRPr lang="en-GB" sz="900" dirty="0">
              <a:solidFill>
                <a:schemeClr val="tx1">
                  <a:lumMod val="75000"/>
                  <a:lumOff val="25000"/>
                </a:schemeClr>
              </a:solidFill>
              <a:latin typeface="Arial"/>
              <a:cs typeface="Arial"/>
            </a:endParaRPr>
          </a:p>
        </p:txBody>
      </p:sp>
      <p:sp>
        <p:nvSpPr>
          <p:cNvPr id="41" name="TextBox 40"/>
          <p:cNvSpPr txBox="1"/>
          <p:nvPr/>
        </p:nvSpPr>
        <p:spPr>
          <a:xfrm>
            <a:off x="5393122" y="2471427"/>
            <a:ext cx="1741777" cy="53553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2002 </a:t>
            </a:r>
            <a:br>
              <a:rPr lang="en-GB" sz="1400" b="1" dirty="0">
                <a:latin typeface="Arial"/>
                <a:cs typeface="Arial"/>
              </a:rPr>
            </a:br>
            <a:r>
              <a:rPr lang="en-US" sz="900" dirty="0"/>
              <a:t>Thermal PCB </a:t>
            </a:r>
            <a:br>
              <a:rPr lang="en-US" sz="900" dirty="0"/>
            </a:br>
            <a:r>
              <a:rPr lang="en-US" sz="900" dirty="0"/>
              <a:t>production UK</a:t>
            </a:r>
            <a:endParaRPr lang="en-GB" sz="900" dirty="0">
              <a:solidFill>
                <a:schemeClr val="tx1">
                  <a:lumMod val="75000"/>
                  <a:lumOff val="25000"/>
                </a:schemeClr>
              </a:solidFill>
              <a:latin typeface="Arial"/>
              <a:cs typeface="Arial"/>
            </a:endParaRPr>
          </a:p>
        </p:txBody>
      </p:sp>
      <p:sp>
        <p:nvSpPr>
          <p:cNvPr id="42" name="TextBox 41"/>
          <p:cNvSpPr txBox="1"/>
          <p:nvPr/>
        </p:nvSpPr>
        <p:spPr>
          <a:xfrm>
            <a:off x="6104550" y="730780"/>
            <a:ext cx="1741779" cy="537840"/>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2007 </a:t>
            </a:r>
            <a:br>
              <a:rPr lang="en-GB" sz="1400" b="1" dirty="0">
                <a:latin typeface="Arial"/>
                <a:cs typeface="Arial"/>
              </a:rPr>
            </a:br>
            <a:r>
              <a:rPr lang="en-GB" sz="900" dirty="0"/>
              <a:t>DK Thermal created to focus </a:t>
            </a:r>
            <a:br>
              <a:rPr lang="en-GB" sz="900" dirty="0"/>
            </a:br>
            <a:r>
              <a:rPr lang="en-GB" sz="900" dirty="0"/>
              <a:t>on thermal PCB technology</a:t>
            </a:r>
            <a:endParaRPr lang="en-GB" sz="900" dirty="0">
              <a:solidFill>
                <a:schemeClr val="tx1">
                  <a:lumMod val="75000"/>
                  <a:lumOff val="25000"/>
                </a:schemeClr>
              </a:solidFill>
              <a:latin typeface="Arial"/>
              <a:cs typeface="Arial"/>
            </a:endParaRPr>
          </a:p>
        </p:txBody>
      </p:sp>
      <p:sp>
        <p:nvSpPr>
          <p:cNvPr id="43" name="TextBox 42"/>
          <p:cNvSpPr txBox="1"/>
          <p:nvPr/>
        </p:nvSpPr>
        <p:spPr>
          <a:xfrm>
            <a:off x="6787887" y="2466100"/>
            <a:ext cx="1965655" cy="66018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2008 </a:t>
            </a:r>
            <a:br>
              <a:rPr lang="en-GB" sz="1400" b="1" dirty="0">
                <a:latin typeface="Arial"/>
                <a:cs typeface="Arial"/>
              </a:rPr>
            </a:br>
            <a:r>
              <a:rPr lang="en-GB" sz="900" dirty="0"/>
              <a:t>Daleba has 30 UK </a:t>
            </a:r>
            <a:br>
              <a:rPr lang="en-GB" sz="900" dirty="0"/>
            </a:br>
            <a:r>
              <a:rPr lang="en-GB" sz="900" dirty="0"/>
              <a:t>based staff &amp; 25 in </a:t>
            </a:r>
            <a:br>
              <a:rPr lang="en-GB" sz="900" dirty="0"/>
            </a:br>
            <a:r>
              <a:rPr lang="en-GB" sz="900" dirty="0"/>
              <a:t>Hong Kong &amp; China</a:t>
            </a:r>
          </a:p>
        </p:txBody>
      </p:sp>
      <p:sp>
        <p:nvSpPr>
          <p:cNvPr id="44" name="TextBox 43"/>
          <p:cNvSpPr txBox="1"/>
          <p:nvPr/>
        </p:nvSpPr>
        <p:spPr>
          <a:xfrm>
            <a:off x="7599079" y="730780"/>
            <a:ext cx="1741779" cy="537840"/>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2008 </a:t>
            </a:r>
            <a:br>
              <a:rPr lang="en-GB" sz="1400" b="1" dirty="0">
                <a:latin typeface="Arial"/>
                <a:cs typeface="Arial"/>
              </a:rPr>
            </a:br>
            <a:r>
              <a:rPr lang="en-GB" sz="900" dirty="0"/>
              <a:t>TCL acquires GSPK </a:t>
            </a:r>
            <a:br>
              <a:rPr lang="en-GB" sz="900" dirty="0"/>
            </a:br>
            <a:r>
              <a:rPr lang="en-GB" sz="900" dirty="0"/>
              <a:t>Circuits (Knaresborough)</a:t>
            </a:r>
          </a:p>
        </p:txBody>
      </p:sp>
      <p:pic>
        <p:nvPicPr>
          <p:cNvPr id="45" name="Picture 44" descr="timelinecircuit-beginn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95" y="1268620"/>
            <a:ext cx="1247376" cy="709293"/>
          </a:xfrm>
          <a:prstGeom prst="rect">
            <a:avLst/>
          </a:prstGeom>
        </p:spPr>
      </p:pic>
      <p:pic>
        <p:nvPicPr>
          <p:cNvPr id="46" name="Picture 45"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89" y="1767950"/>
            <a:ext cx="994640" cy="733751"/>
          </a:xfrm>
          <a:prstGeom prst="rect">
            <a:avLst/>
          </a:prstGeom>
        </p:spPr>
      </p:pic>
      <p:pic>
        <p:nvPicPr>
          <p:cNvPr id="47" name="Picture 46"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580" y="1268620"/>
            <a:ext cx="986488" cy="709293"/>
          </a:xfrm>
          <a:prstGeom prst="rect">
            <a:avLst/>
          </a:prstGeom>
        </p:spPr>
      </p:pic>
      <p:pic>
        <p:nvPicPr>
          <p:cNvPr id="48" name="Picture 47"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804" y="1767950"/>
            <a:ext cx="994640" cy="733751"/>
          </a:xfrm>
          <a:prstGeom prst="rect">
            <a:avLst/>
          </a:prstGeom>
        </p:spPr>
      </p:pic>
      <p:pic>
        <p:nvPicPr>
          <p:cNvPr id="49" name="Picture 48"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095" y="1268620"/>
            <a:ext cx="986488" cy="709293"/>
          </a:xfrm>
          <a:prstGeom prst="rect">
            <a:avLst/>
          </a:prstGeom>
        </p:spPr>
      </p:pic>
      <p:pic>
        <p:nvPicPr>
          <p:cNvPr id="50" name="Picture 49"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827" y="1767950"/>
            <a:ext cx="994640" cy="733751"/>
          </a:xfrm>
          <a:prstGeom prst="rect">
            <a:avLst/>
          </a:prstGeom>
        </p:spPr>
      </p:pic>
      <p:pic>
        <p:nvPicPr>
          <p:cNvPr id="51" name="Picture 50"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342" y="1268620"/>
            <a:ext cx="986488" cy="709293"/>
          </a:xfrm>
          <a:prstGeom prst="rect">
            <a:avLst/>
          </a:prstGeom>
        </p:spPr>
      </p:pic>
      <p:pic>
        <p:nvPicPr>
          <p:cNvPr id="52" name="Picture 51"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091" y="1767950"/>
            <a:ext cx="994640" cy="733751"/>
          </a:xfrm>
          <a:prstGeom prst="rect">
            <a:avLst/>
          </a:prstGeom>
        </p:spPr>
      </p:pic>
      <p:pic>
        <p:nvPicPr>
          <p:cNvPr id="53" name="Picture 52"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454" y="1268620"/>
            <a:ext cx="986488" cy="709293"/>
          </a:xfrm>
          <a:prstGeom prst="rect">
            <a:avLst/>
          </a:prstGeom>
        </p:spPr>
      </p:pic>
      <p:pic>
        <p:nvPicPr>
          <p:cNvPr id="54" name="Picture 53"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752" y="1767950"/>
            <a:ext cx="994640" cy="733751"/>
          </a:xfrm>
          <a:prstGeom prst="rect">
            <a:avLst/>
          </a:prstGeom>
        </p:spPr>
      </p:pic>
      <p:pic>
        <p:nvPicPr>
          <p:cNvPr id="55" name="Picture 54"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267" y="1268620"/>
            <a:ext cx="986488" cy="709293"/>
          </a:xfrm>
          <a:prstGeom prst="rect">
            <a:avLst/>
          </a:prstGeom>
        </p:spPr>
      </p:pic>
      <p:sp>
        <p:nvSpPr>
          <p:cNvPr id="58" name="TextBox 57"/>
          <p:cNvSpPr txBox="1"/>
          <p:nvPr/>
        </p:nvSpPr>
        <p:spPr>
          <a:xfrm>
            <a:off x="1535765" y="5085630"/>
            <a:ext cx="1741777" cy="66018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2019 </a:t>
            </a:r>
            <a:br>
              <a:rPr lang="en-GB" sz="1400" b="1" dirty="0">
                <a:latin typeface="Arial"/>
                <a:cs typeface="Arial"/>
              </a:rPr>
            </a:br>
            <a:r>
              <a:rPr lang="en-GB" sz="900" dirty="0"/>
              <a:t>GSPK: AS9100D </a:t>
            </a:r>
          </a:p>
          <a:p>
            <a:pPr algn="ctr">
              <a:lnSpc>
                <a:spcPct val="90000"/>
              </a:lnSpc>
              <a:buClr>
                <a:srgbClr val="265E94"/>
              </a:buClr>
              <a:defRPr/>
            </a:pPr>
            <a:r>
              <a:rPr lang="en-GB" sz="900" dirty="0"/>
              <a:t>registration</a:t>
            </a:r>
          </a:p>
          <a:p>
            <a:pPr algn="ctr">
              <a:lnSpc>
                <a:spcPct val="90000"/>
              </a:lnSpc>
              <a:buClr>
                <a:srgbClr val="265E94"/>
              </a:buClr>
              <a:defRPr/>
            </a:pPr>
            <a:endParaRPr lang="en-GB" sz="900" dirty="0"/>
          </a:p>
        </p:txBody>
      </p:sp>
      <p:sp>
        <p:nvSpPr>
          <p:cNvPr id="59" name="TextBox 58"/>
          <p:cNvSpPr txBox="1"/>
          <p:nvPr/>
        </p:nvSpPr>
        <p:spPr>
          <a:xfrm>
            <a:off x="2320287" y="3167067"/>
            <a:ext cx="1741779" cy="676595"/>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2016 </a:t>
            </a:r>
            <a:br>
              <a:rPr lang="en-GB" sz="1400" b="1" dirty="0">
                <a:latin typeface="Arial"/>
                <a:cs typeface="Arial"/>
              </a:rPr>
            </a:br>
            <a:r>
              <a:rPr lang="en-GB" sz="900" dirty="0"/>
              <a:t>TCL </a:t>
            </a:r>
            <a:r>
              <a:rPr lang="en-GB" sz="900" dirty="0" err="1"/>
              <a:t>Elektronika</a:t>
            </a:r>
            <a:r>
              <a:rPr lang="en-GB" sz="900" dirty="0"/>
              <a:t> </a:t>
            </a:r>
            <a:r>
              <a:rPr lang="en-GB" sz="900" dirty="0" err="1"/>
              <a:t>Kft</a:t>
            </a:r>
            <a:r>
              <a:rPr lang="en-GB" sz="900" dirty="0"/>
              <a:t>. (Hungary) Incorporated April 2016</a:t>
            </a:r>
          </a:p>
          <a:p>
            <a:pPr algn="ctr">
              <a:lnSpc>
                <a:spcPct val="90000"/>
              </a:lnSpc>
              <a:buClr>
                <a:srgbClr val="265E94"/>
              </a:buClr>
              <a:defRPr/>
            </a:pPr>
            <a:endParaRPr lang="en-GB" sz="1000" dirty="0">
              <a:solidFill>
                <a:schemeClr val="tx1">
                  <a:lumMod val="75000"/>
                  <a:lumOff val="25000"/>
                </a:schemeClr>
              </a:solidFill>
              <a:latin typeface="Arial"/>
              <a:cs typeface="Arial"/>
            </a:endParaRPr>
          </a:p>
        </p:txBody>
      </p:sp>
      <p:sp>
        <p:nvSpPr>
          <p:cNvPr id="60" name="TextBox 59"/>
          <p:cNvSpPr txBox="1"/>
          <p:nvPr/>
        </p:nvSpPr>
        <p:spPr>
          <a:xfrm>
            <a:off x="3000689" y="5080806"/>
            <a:ext cx="1846967" cy="53553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2014</a:t>
            </a:r>
            <a:br>
              <a:rPr lang="en-GB" sz="1400" b="1" dirty="0">
                <a:latin typeface="Arial"/>
                <a:cs typeface="Arial"/>
              </a:rPr>
            </a:br>
            <a:r>
              <a:rPr lang="en-GB" sz="900" dirty="0" err="1"/>
              <a:t>Daleba</a:t>
            </a:r>
            <a:r>
              <a:rPr lang="en-GB" sz="900" dirty="0"/>
              <a:t>/Evolution brand begins, for old Evolution Circuits customers</a:t>
            </a:r>
          </a:p>
        </p:txBody>
      </p:sp>
      <p:sp>
        <p:nvSpPr>
          <p:cNvPr id="61" name="TextBox 60"/>
          <p:cNvSpPr txBox="1"/>
          <p:nvPr/>
        </p:nvSpPr>
        <p:spPr>
          <a:xfrm>
            <a:off x="3780127" y="3176087"/>
            <a:ext cx="1741779" cy="537840"/>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2013</a:t>
            </a:r>
            <a:br>
              <a:rPr lang="en-GB" sz="1400" b="1" dirty="0">
                <a:latin typeface="Arial"/>
                <a:cs typeface="Arial"/>
              </a:rPr>
            </a:br>
            <a:r>
              <a:rPr lang="en-GB" sz="900" dirty="0" err="1"/>
              <a:t>Daleba</a:t>
            </a:r>
            <a:r>
              <a:rPr lang="en-GB" sz="900" dirty="0"/>
              <a:t> celebrate 50 years of </a:t>
            </a:r>
            <a:br>
              <a:rPr lang="en-GB" sz="900" dirty="0"/>
            </a:br>
            <a:r>
              <a:rPr lang="en-GB" sz="900" dirty="0"/>
              <a:t>PCB manufacture and supply</a:t>
            </a:r>
          </a:p>
        </p:txBody>
      </p:sp>
      <p:sp>
        <p:nvSpPr>
          <p:cNvPr id="62" name="TextBox 61"/>
          <p:cNvSpPr txBox="1"/>
          <p:nvPr/>
        </p:nvSpPr>
        <p:spPr>
          <a:xfrm>
            <a:off x="4528053" y="5082876"/>
            <a:ext cx="1741777" cy="53553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2013 </a:t>
            </a:r>
            <a:br>
              <a:rPr lang="en-GB" sz="1400" b="1" dirty="0">
                <a:latin typeface="Arial"/>
                <a:cs typeface="Arial"/>
              </a:rPr>
            </a:br>
            <a:r>
              <a:rPr lang="en-GB" sz="900" dirty="0"/>
              <a:t>TCL acquires Choice Interconnect. </a:t>
            </a:r>
          </a:p>
        </p:txBody>
      </p:sp>
      <p:sp>
        <p:nvSpPr>
          <p:cNvPr id="63" name="TextBox 62"/>
          <p:cNvSpPr txBox="1"/>
          <p:nvPr/>
        </p:nvSpPr>
        <p:spPr>
          <a:xfrm>
            <a:off x="5273074" y="3184783"/>
            <a:ext cx="1741779" cy="537840"/>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2013 </a:t>
            </a:r>
            <a:br>
              <a:rPr lang="en-GB" sz="1400" b="1" dirty="0">
                <a:latin typeface="Arial"/>
                <a:cs typeface="Arial"/>
              </a:rPr>
            </a:br>
            <a:r>
              <a:rPr lang="en-GB" sz="900" dirty="0"/>
              <a:t>TCL acquires Evolution </a:t>
            </a:r>
            <a:br>
              <a:rPr lang="en-GB" sz="900" dirty="0"/>
            </a:br>
            <a:r>
              <a:rPr lang="en-GB" sz="900" dirty="0"/>
              <a:t>Circuits (Kettering)</a:t>
            </a:r>
          </a:p>
        </p:txBody>
      </p:sp>
      <p:sp>
        <p:nvSpPr>
          <p:cNvPr id="64" name="TextBox 63"/>
          <p:cNvSpPr txBox="1"/>
          <p:nvPr/>
        </p:nvSpPr>
        <p:spPr>
          <a:xfrm>
            <a:off x="6104552" y="5082206"/>
            <a:ext cx="1741777" cy="53553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2012 </a:t>
            </a:r>
            <a:br>
              <a:rPr lang="en-GB" sz="1400" b="1" dirty="0">
                <a:latin typeface="Arial"/>
                <a:cs typeface="Arial"/>
              </a:rPr>
            </a:br>
            <a:r>
              <a:rPr lang="en-GB" sz="900" dirty="0"/>
              <a:t>GSPK win the Queens </a:t>
            </a:r>
            <a:br>
              <a:rPr lang="en-GB" sz="900" dirty="0"/>
            </a:br>
            <a:r>
              <a:rPr lang="en-GB" sz="900" dirty="0"/>
              <a:t>award for enterprise</a:t>
            </a:r>
          </a:p>
        </p:txBody>
      </p:sp>
      <p:sp>
        <p:nvSpPr>
          <p:cNvPr id="65" name="TextBox 64"/>
          <p:cNvSpPr txBox="1"/>
          <p:nvPr/>
        </p:nvSpPr>
        <p:spPr>
          <a:xfrm>
            <a:off x="6697553" y="3189483"/>
            <a:ext cx="1965655" cy="537840"/>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2010 </a:t>
            </a:r>
            <a:br>
              <a:rPr lang="en-GB" sz="1400" b="1" dirty="0">
                <a:latin typeface="Arial"/>
                <a:cs typeface="Arial"/>
              </a:rPr>
            </a:br>
            <a:r>
              <a:rPr lang="en-GB" sz="900" dirty="0"/>
              <a:t>TCL acquires </a:t>
            </a:r>
            <a:r>
              <a:rPr lang="en-GB" sz="900" dirty="0" err="1"/>
              <a:t>Kelan</a:t>
            </a:r>
            <a:r>
              <a:rPr lang="en-GB" sz="900" dirty="0"/>
              <a:t> Circuits (</a:t>
            </a:r>
            <a:r>
              <a:rPr lang="en-GB" sz="900" dirty="0" err="1"/>
              <a:t>Boroughbridge</a:t>
            </a:r>
            <a:r>
              <a:rPr lang="en-GB" sz="900" dirty="0"/>
              <a:t>) </a:t>
            </a:r>
          </a:p>
        </p:txBody>
      </p:sp>
      <p:sp>
        <p:nvSpPr>
          <p:cNvPr id="66" name="TextBox 65"/>
          <p:cNvSpPr txBox="1"/>
          <p:nvPr/>
        </p:nvSpPr>
        <p:spPr>
          <a:xfrm>
            <a:off x="7655839" y="5095074"/>
            <a:ext cx="1567821" cy="660181"/>
          </a:xfrm>
          <a:prstGeom prst="rect">
            <a:avLst/>
          </a:prstGeom>
          <a:noFill/>
        </p:spPr>
        <p:txBody>
          <a:bodyPr wrap="square" rtlCol="0">
            <a:spAutoFit/>
          </a:bodyPr>
          <a:lstStyle/>
          <a:p>
            <a:pPr algn="ctr">
              <a:lnSpc>
                <a:spcPct val="90000"/>
              </a:lnSpc>
              <a:buClr>
                <a:srgbClr val="265E94"/>
              </a:buClr>
              <a:defRPr/>
            </a:pPr>
            <a:r>
              <a:rPr lang="en-GB" sz="1400" b="1" dirty="0">
                <a:solidFill>
                  <a:srgbClr val="2587CC"/>
                </a:solidFill>
                <a:latin typeface="Arial"/>
                <a:cs typeface="Arial"/>
              </a:rPr>
              <a:t>2009 </a:t>
            </a:r>
            <a:br>
              <a:rPr lang="en-GB" sz="1400" b="1" dirty="0">
                <a:latin typeface="Arial"/>
                <a:cs typeface="Arial"/>
              </a:rPr>
            </a:br>
            <a:r>
              <a:rPr lang="en-GB" sz="900" dirty="0"/>
              <a:t>TCL acquires </a:t>
            </a:r>
            <a:r>
              <a:rPr lang="en-GB" sz="900" dirty="0" err="1"/>
              <a:t>Spemco</a:t>
            </a:r>
            <a:r>
              <a:rPr lang="en-GB" sz="900" dirty="0"/>
              <a:t> (Ireland) and </a:t>
            </a:r>
            <a:r>
              <a:rPr lang="en-GB" sz="900" dirty="0" err="1"/>
              <a:t>Printec</a:t>
            </a:r>
            <a:r>
              <a:rPr lang="en-GB" sz="900" dirty="0"/>
              <a:t> (Arundel)</a:t>
            </a:r>
          </a:p>
        </p:txBody>
      </p:sp>
      <p:pic>
        <p:nvPicPr>
          <p:cNvPr id="70" name="Picture 69"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589" y="4338405"/>
            <a:ext cx="994640" cy="733751"/>
          </a:xfrm>
          <a:prstGeom prst="rect">
            <a:avLst/>
          </a:prstGeom>
        </p:spPr>
      </p:pic>
      <p:pic>
        <p:nvPicPr>
          <p:cNvPr id="71" name="Picture 70"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3880" y="3839075"/>
            <a:ext cx="986488" cy="709293"/>
          </a:xfrm>
          <a:prstGeom prst="rect">
            <a:avLst/>
          </a:prstGeom>
        </p:spPr>
      </p:pic>
      <p:pic>
        <p:nvPicPr>
          <p:cNvPr id="72" name="Picture 71"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612" y="4338405"/>
            <a:ext cx="994640" cy="733751"/>
          </a:xfrm>
          <a:prstGeom prst="rect">
            <a:avLst/>
          </a:prstGeom>
        </p:spPr>
      </p:pic>
      <p:pic>
        <p:nvPicPr>
          <p:cNvPr id="73" name="Picture 72"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0127" y="3839075"/>
            <a:ext cx="986488" cy="709293"/>
          </a:xfrm>
          <a:prstGeom prst="rect">
            <a:avLst/>
          </a:prstGeom>
        </p:spPr>
      </p:pic>
      <p:pic>
        <p:nvPicPr>
          <p:cNvPr id="74" name="Picture 73"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60" y="4338405"/>
            <a:ext cx="994640" cy="733751"/>
          </a:xfrm>
          <a:prstGeom prst="rect">
            <a:avLst/>
          </a:prstGeom>
        </p:spPr>
      </p:pic>
      <p:pic>
        <p:nvPicPr>
          <p:cNvPr id="75" name="Picture 74"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144" y="3839075"/>
            <a:ext cx="986488" cy="709293"/>
          </a:xfrm>
          <a:prstGeom prst="rect">
            <a:avLst/>
          </a:prstGeom>
        </p:spPr>
      </p:pic>
      <p:pic>
        <p:nvPicPr>
          <p:cNvPr id="76" name="Picture 75" descr="timelinecircuit-f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693" y="4338405"/>
            <a:ext cx="994640" cy="733751"/>
          </a:xfrm>
          <a:prstGeom prst="rect">
            <a:avLst/>
          </a:prstGeom>
        </p:spPr>
      </p:pic>
      <p:pic>
        <p:nvPicPr>
          <p:cNvPr id="77" name="Picture 76" descr="timelinecircu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869" y="3839075"/>
            <a:ext cx="986488" cy="709293"/>
          </a:xfrm>
          <a:prstGeom prst="rect">
            <a:avLst/>
          </a:prstGeom>
        </p:spPr>
      </p:pic>
      <p:pic>
        <p:nvPicPr>
          <p:cNvPr id="56" name="Picture 55" descr="HEADLINE-CURV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17" y="-251090"/>
            <a:ext cx="2542667" cy="765689"/>
          </a:xfrm>
          <a:prstGeom prst="rect">
            <a:avLst/>
          </a:prstGeom>
        </p:spPr>
      </p:pic>
      <p:sp>
        <p:nvSpPr>
          <p:cNvPr id="57" name="TextBox 56"/>
          <p:cNvSpPr txBox="1"/>
          <p:nvPr/>
        </p:nvSpPr>
        <p:spPr>
          <a:xfrm>
            <a:off x="399568" y="134427"/>
            <a:ext cx="1695889" cy="338554"/>
          </a:xfrm>
          <a:prstGeom prst="rect">
            <a:avLst/>
          </a:prstGeom>
          <a:noFill/>
        </p:spPr>
        <p:txBody>
          <a:bodyPr wrap="square" rtlCol="0">
            <a:spAutoFit/>
          </a:bodyPr>
          <a:lstStyle/>
          <a:p>
            <a:r>
              <a:rPr lang="en-US" sz="1600" dirty="0">
                <a:solidFill>
                  <a:schemeClr val="bg1"/>
                </a:solidFill>
                <a:latin typeface="Arial"/>
                <a:cs typeface="Arial"/>
              </a:rPr>
              <a:t>ABOUT</a:t>
            </a:r>
          </a:p>
        </p:txBody>
      </p:sp>
      <p:sp>
        <p:nvSpPr>
          <p:cNvPr id="7" name="Oval 6">
            <a:extLst>
              <a:ext uri="{FF2B5EF4-FFF2-40B4-BE49-F238E27FC236}">
                <a16:creationId xmlns:a16="http://schemas.microsoft.com/office/drawing/2014/main" id="{4EFF0BD2-8337-B706-D42D-AC62174BEC6A}"/>
              </a:ext>
            </a:extLst>
          </p:cNvPr>
          <p:cNvSpPr/>
          <p:nvPr/>
        </p:nvSpPr>
        <p:spPr>
          <a:xfrm>
            <a:off x="26254" y="5748999"/>
            <a:ext cx="1388464" cy="974573"/>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8" name="Imatge 7">
            <a:extLst>
              <a:ext uri="{FF2B5EF4-FFF2-40B4-BE49-F238E27FC236}">
                <a16:creationId xmlns:a16="http://schemas.microsoft.com/office/drawing/2014/main" id="{79426F60-624C-4D31-E8D1-E8FE5238F15D}"/>
              </a:ext>
            </a:extLst>
          </p:cNvPr>
          <p:cNvPicPr>
            <a:picLocks noChangeAspect="1"/>
          </p:cNvPicPr>
          <p:nvPr/>
        </p:nvPicPr>
        <p:blipFill>
          <a:blip r:embed="rId6"/>
          <a:stretch>
            <a:fillRect/>
          </a:stretch>
        </p:blipFill>
        <p:spPr>
          <a:xfrm>
            <a:off x="155733" y="5875191"/>
            <a:ext cx="1178174" cy="848381"/>
          </a:xfrm>
          <a:prstGeom prst="rect">
            <a:avLst/>
          </a:prstGeom>
        </p:spPr>
      </p:pic>
      <p:pic>
        <p:nvPicPr>
          <p:cNvPr id="9" name="Picture 8" descr="timelinecircuit-flipped.png">
            <a:extLst>
              <a:ext uri="{FF2B5EF4-FFF2-40B4-BE49-F238E27FC236}">
                <a16:creationId xmlns:a16="http://schemas.microsoft.com/office/drawing/2014/main" id="{50AC7ED0-E397-C681-1AA2-1A1246F2F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 y="4331157"/>
            <a:ext cx="994640" cy="733751"/>
          </a:xfrm>
          <a:prstGeom prst="rect">
            <a:avLst/>
          </a:prstGeom>
        </p:spPr>
      </p:pic>
      <p:pic>
        <p:nvPicPr>
          <p:cNvPr id="10" name="Picture 9" descr="timelinecircuit.png">
            <a:extLst>
              <a:ext uri="{FF2B5EF4-FFF2-40B4-BE49-F238E27FC236}">
                <a16:creationId xmlns:a16="http://schemas.microsoft.com/office/drawing/2014/main" id="{497C8E68-8844-E19C-8608-1F9CB6137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79" y="3835689"/>
            <a:ext cx="986488" cy="709293"/>
          </a:xfrm>
          <a:prstGeom prst="rect">
            <a:avLst/>
          </a:prstGeom>
        </p:spPr>
      </p:pic>
      <p:pic>
        <p:nvPicPr>
          <p:cNvPr id="16" name="Picture 15" descr="timelinecircuit-flipped.png">
            <a:extLst>
              <a:ext uri="{FF2B5EF4-FFF2-40B4-BE49-F238E27FC236}">
                <a16:creationId xmlns:a16="http://schemas.microsoft.com/office/drawing/2014/main" id="{6D2FF0C7-0AB2-419A-5BC3-BC01915B90C9}"/>
              </a:ext>
            </a:extLst>
          </p:cNvPr>
          <p:cNvPicPr>
            <a:picLocks noChangeAspect="1"/>
          </p:cNvPicPr>
          <p:nvPr/>
        </p:nvPicPr>
        <p:blipFill rotWithShape="1">
          <a:blip r:embed="rId3">
            <a:extLst>
              <a:ext uri="{28A0092B-C50C-407E-A947-70E740481C1C}">
                <a14:useLocalDpi xmlns:a14="http://schemas.microsoft.com/office/drawing/2010/main" val="0"/>
              </a:ext>
            </a:extLst>
          </a:blip>
          <a:srcRect t="44" b="44"/>
          <a:stretch/>
        </p:blipFill>
        <p:spPr>
          <a:xfrm>
            <a:off x="7598768" y="4351903"/>
            <a:ext cx="994640" cy="733751"/>
          </a:xfrm>
          <a:prstGeom prst="rect">
            <a:avLst/>
          </a:prstGeom>
        </p:spPr>
      </p:pic>
      <p:pic>
        <p:nvPicPr>
          <p:cNvPr id="18" name="Picture 17" descr="A black and grey background&#10;&#10;Description automatically generated with medium confidence">
            <a:extLst>
              <a:ext uri="{FF2B5EF4-FFF2-40B4-BE49-F238E27FC236}">
                <a16:creationId xmlns:a16="http://schemas.microsoft.com/office/drawing/2014/main" id="{510A8E34-8FF5-1FF4-2C3A-B410594AEAC3}"/>
              </a:ext>
            </a:extLst>
          </p:cNvPr>
          <p:cNvPicPr>
            <a:picLocks noChangeAspect="1"/>
          </p:cNvPicPr>
          <p:nvPr/>
        </p:nvPicPr>
        <p:blipFill>
          <a:blip r:embed="rId7"/>
          <a:stretch>
            <a:fillRect/>
          </a:stretch>
        </p:blipFill>
        <p:spPr>
          <a:xfrm>
            <a:off x="8345907" y="1876927"/>
            <a:ext cx="1200883" cy="2600420"/>
          </a:xfrm>
          <a:prstGeom prst="rect">
            <a:avLst/>
          </a:prstGeom>
        </p:spPr>
      </p:pic>
      <p:sp>
        <p:nvSpPr>
          <p:cNvPr id="19" name="TextBox 18">
            <a:extLst>
              <a:ext uri="{FF2B5EF4-FFF2-40B4-BE49-F238E27FC236}">
                <a16:creationId xmlns:a16="http://schemas.microsoft.com/office/drawing/2014/main" id="{B8B9B003-A7EF-ADA9-3AAF-C0792709F173}"/>
              </a:ext>
            </a:extLst>
          </p:cNvPr>
          <p:cNvSpPr txBox="1"/>
          <p:nvPr/>
        </p:nvSpPr>
        <p:spPr>
          <a:xfrm>
            <a:off x="590306" y="3138877"/>
            <a:ext cx="1907863" cy="1124923"/>
          </a:xfrm>
          <a:prstGeom prst="rect">
            <a:avLst/>
          </a:prstGeom>
          <a:noFill/>
        </p:spPr>
        <p:txBody>
          <a:bodyPr wrap="square" rtlCol="0">
            <a:spAutoFit/>
          </a:bodyPr>
          <a:lstStyle/>
          <a:p>
            <a:pPr algn="ctr"/>
            <a:r>
              <a:rPr lang="en-GB" sz="1400" b="1" dirty="0">
                <a:solidFill>
                  <a:srgbClr val="2587CC"/>
                </a:solidFill>
                <a:latin typeface="Arial"/>
                <a:cs typeface="Arial"/>
              </a:rPr>
              <a:t>2023 </a:t>
            </a:r>
            <a:br>
              <a:rPr lang="en-GB" sz="1400" b="1" dirty="0">
                <a:latin typeface="Arial"/>
                <a:cs typeface="Arial"/>
              </a:rPr>
            </a:br>
            <a:r>
              <a:rPr lang="en-GB" sz="900" dirty="0" err="1"/>
              <a:t>Daleba</a:t>
            </a:r>
            <a:r>
              <a:rPr lang="en-GB" sz="900" dirty="0"/>
              <a:t> celebrates 60 years of trading</a:t>
            </a:r>
          </a:p>
          <a:p>
            <a:pPr algn="ctr"/>
            <a:r>
              <a:rPr lang="en-GB" sz="900" dirty="0" err="1"/>
              <a:t>Daleba</a:t>
            </a:r>
            <a:r>
              <a:rPr lang="en-GB" sz="900" dirty="0"/>
              <a:t>: AS9120B registration</a:t>
            </a:r>
          </a:p>
          <a:p>
            <a:pPr algn="ctr"/>
            <a:r>
              <a:rPr lang="en-GB" sz="900" dirty="0"/>
              <a:t>DK Thermal &amp; </a:t>
            </a:r>
            <a:r>
              <a:rPr lang="en-GB" sz="900" dirty="0" err="1"/>
              <a:t>Daleba</a:t>
            </a:r>
            <a:r>
              <a:rPr lang="en-GB" sz="900" dirty="0"/>
              <a:t> unmerge</a:t>
            </a:r>
          </a:p>
          <a:p>
            <a:pPr algn="ctr"/>
            <a:endParaRPr lang="en-GB" sz="900" dirty="0"/>
          </a:p>
          <a:p>
            <a:pPr algn="ctr"/>
            <a:endParaRPr lang="en-GB" sz="900" dirty="0"/>
          </a:p>
          <a:p>
            <a:pPr algn="ctr">
              <a:lnSpc>
                <a:spcPct val="90000"/>
              </a:lnSpc>
              <a:buClr>
                <a:srgbClr val="265E94"/>
              </a:buClr>
              <a:defRPr/>
            </a:pPr>
            <a:endParaRPr lang="en-GB" sz="900" dirty="0"/>
          </a:p>
        </p:txBody>
      </p:sp>
      <p:sp>
        <p:nvSpPr>
          <p:cNvPr id="20" name="TextBox 19">
            <a:extLst>
              <a:ext uri="{FF2B5EF4-FFF2-40B4-BE49-F238E27FC236}">
                <a16:creationId xmlns:a16="http://schemas.microsoft.com/office/drawing/2014/main" id="{B791B293-505D-593D-950E-87361A29430E}"/>
              </a:ext>
            </a:extLst>
          </p:cNvPr>
          <p:cNvSpPr txBox="1"/>
          <p:nvPr/>
        </p:nvSpPr>
        <p:spPr>
          <a:xfrm>
            <a:off x="-67348" y="5041938"/>
            <a:ext cx="1907863" cy="847924"/>
          </a:xfrm>
          <a:prstGeom prst="rect">
            <a:avLst/>
          </a:prstGeom>
          <a:noFill/>
        </p:spPr>
        <p:txBody>
          <a:bodyPr wrap="square" rtlCol="0">
            <a:spAutoFit/>
          </a:bodyPr>
          <a:lstStyle/>
          <a:p>
            <a:pPr algn="ctr"/>
            <a:r>
              <a:rPr lang="en-GB" sz="1400" b="1" dirty="0">
                <a:solidFill>
                  <a:srgbClr val="2587CC"/>
                </a:solidFill>
                <a:latin typeface="Arial"/>
                <a:cs typeface="Arial"/>
              </a:rPr>
              <a:t>2024 </a:t>
            </a:r>
            <a:br>
              <a:rPr lang="en-GB" sz="1400" b="1" dirty="0">
                <a:latin typeface="Arial"/>
                <a:cs typeface="Arial"/>
              </a:rPr>
            </a:br>
            <a:r>
              <a:rPr lang="en-GB" sz="900" dirty="0"/>
              <a:t>GSPK celebrates </a:t>
            </a:r>
          </a:p>
          <a:p>
            <a:pPr algn="ctr"/>
            <a:r>
              <a:rPr lang="en-GB" sz="900" dirty="0"/>
              <a:t>60 years of manufacturing.</a:t>
            </a:r>
          </a:p>
          <a:p>
            <a:pPr algn="ctr"/>
            <a:endParaRPr lang="en-GB" sz="900" dirty="0"/>
          </a:p>
          <a:p>
            <a:pPr algn="ctr">
              <a:lnSpc>
                <a:spcPct val="90000"/>
              </a:lnSpc>
              <a:buClr>
                <a:srgbClr val="265E94"/>
              </a:buClr>
              <a:defRPr/>
            </a:pPr>
            <a:endParaRPr lang="en-GB" sz="900" dirty="0"/>
          </a:p>
        </p:txBody>
      </p:sp>
      <p:sp>
        <p:nvSpPr>
          <p:cNvPr id="6" name="TextBox 15">
            <a:extLst>
              <a:ext uri="{FF2B5EF4-FFF2-40B4-BE49-F238E27FC236}">
                <a16:creationId xmlns:a16="http://schemas.microsoft.com/office/drawing/2014/main" id="{663602BD-C0ED-F345-42D1-8124289C5347}"/>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8">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8">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1" name="TextBox 5">
            <a:extLst>
              <a:ext uri="{FF2B5EF4-FFF2-40B4-BE49-F238E27FC236}">
                <a16:creationId xmlns:a16="http://schemas.microsoft.com/office/drawing/2014/main" id="{9840E770-E04E-DD49-665B-AEC18920986E}"/>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231360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p:tgtEl>
                                          <p:spTgt spid="45"/>
                                        </p:tgtEl>
                                        <p:attrNameLst>
                                          <p:attrName>ppt_x</p:attrName>
                                        </p:attrNameLst>
                                      </p:cBhvr>
                                      <p:tavLst>
                                        <p:tav tm="0">
                                          <p:val>
                                            <p:strVal val="#ppt_x-#ppt_w*1.125000"/>
                                          </p:val>
                                        </p:tav>
                                        <p:tav tm="100000">
                                          <p:val>
                                            <p:strVal val="#ppt_x"/>
                                          </p:val>
                                        </p:tav>
                                      </p:tavLst>
                                    </p:anim>
                                    <p:animEffect transition="in" filter="wipe(right)">
                                      <p:cBhvr>
                                        <p:cTn id="14" dur="500"/>
                                        <p:tgtEl>
                                          <p:spTgt spid="45"/>
                                        </p:tgtEl>
                                      </p:cBhvr>
                                    </p:animEffect>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cTn>
                              </p:par>
                            </p:childTnLst>
                          </p:cTn>
                        </p:par>
                        <p:par>
                          <p:cTn id="20" fill="hold">
                            <p:stCondLst>
                              <p:cond delay="2000"/>
                            </p:stCondLst>
                            <p:childTnLst>
                              <p:par>
                                <p:cTn id="21" presetID="20"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edge">
                                      <p:cBhvr>
                                        <p:cTn id="23" dur="200"/>
                                        <p:tgtEl>
                                          <p:spTgt spid="46"/>
                                        </p:tgtEl>
                                      </p:cBhvr>
                                    </p:animEffect>
                                  </p:childTnLst>
                                </p:cTn>
                              </p:par>
                            </p:childTnLst>
                          </p:cTn>
                        </p:par>
                        <p:par>
                          <p:cTn id="24" fill="hold">
                            <p:stCondLst>
                              <p:cond delay="2200"/>
                            </p:stCondLst>
                            <p:childTnLst>
                              <p:par>
                                <p:cTn id="25" presetID="2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edge">
                                      <p:cBhvr>
                                        <p:cTn id="27" dur="200"/>
                                        <p:tgtEl>
                                          <p:spTgt spid="35"/>
                                        </p:tgtEl>
                                      </p:cBhvr>
                                    </p:animEffect>
                                  </p:childTnLst>
                                </p:cTn>
                              </p:par>
                            </p:childTnLst>
                          </p:cTn>
                        </p:par>
                        <p:par>
                          <p:cTn id="28" fill="hold">
                            <p:stCondLst>
                              <p:cond delay="2400"/>
                            </p:stCondLst>
                            <p:childTnLst>
                              <p:par>
                                <p:cTn id="29" presetID="2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edge">
                                      <p:cBhvr>
                                        <p:cTn id="31" dur="200"/>
                                        <p:tgtEl>
                                          <p:spTgt spid="47"/>
                                        </p:tgtEl>
                                      </p:cBhvr>
                                    </p:animEffect>
                                  </p:childTnLst>
                                </p:cTn>
                              </p:par>
                            </p:childTnLst>
                          </p:cTn>
                        </p:par>
                        <p:par>
                          <p:cTn id="32" fill="hold">
                            <p:stCondLst>
                              <p:cond delay="2600"/>
                            </p:stCondLst>
                            <p:childTnLst>
                              <p:par>
                                <p:cTn id="33" presetID="20" presetClass="entr" presetSubtype="0"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edge">
                                      <p:cBhvr>
                                        <p:cTn id="35" dur="200"/>
                                        <p:tgtEl>
                                          <p:spTgt spid="36"/>
                                        </p:tgtEl>
                                      </p:cBhvr>
                                    </p:animEffect>
                                  </p:childTnLst>
                                </p:cTn>
                              </p:par>
                            </p:childTnLst>
                          </p:cTn>
                        </p:par>
                        <p:par>
                          <p:cTn id="36" fill="hold">
                            <p:stCondLst>
                              <p:cond delay="2800"/>
                            </p:stCondLst>
                            <p:childTnLst>
                              <p:par>
                                <p:cTn id="37" presetID="2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edge">
                                      <p:cBhvr>
                                        <p:cTn id="39" dur="200"/>
                                        <p:tgtEl>
                                          <p:spTgt spid="48"/>
                                        </p:tgtEl>
                                      </p:cBhvr>
                                    </p:animEffect>
                                  </p:childTnLst>
                                </p:cTn>
                              </p:par>
                            </p:childTnLst>
                          </p:cTn>
                        </p:par>
                        <p:par>
                          <p:cTn id="40" fill="hold">
                            <p:stCondLst>
                              <p:cond delay="3000"/>
                            </p:stCondLst>
                            <p:childTnLst>
                              <p:par>
                                <p:cTn id="41" presetID="20"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edge">
                                      <p:cBhvr>
                                        <p:cTn id="43" dur="200"/>
                                        <p:tgtEl>
                                          <p:spTgt spid="37"/>
                                        </p:tgtEl>
                                      </p:cBhvr>
                                    </p:animEffect>
                                  </p:childTnLst>
                                </p:cTn>
                              </p:par>
                            </p:childTnLst>
                          </p:cTn>
                        </p:par>
                        <p:par>
                          <p:cTn id="44" fill="hold">
                            <p:stCondLst>
                              <p:cond delay="3200"/>
                            </p:stCondLst>
                            <p:childTnLst>
                              <p:par>
                                <p:cTn id="45" presetID="20" presetClass="entr" presetSubtype="0"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edge">
                                      <p:cBhvr>
                                        <p:cTn id="47" dur="200"/>
                                        <p:tgtEl>
                                          <p:spTgt spid="49"/>
                                        </p:tgtEl>
                                      </p:cBhvr>
                                    </p:animEffect>
                                  </p:childTnLst>
                                </p:cTn>
                              </p:par>
                            </p:childTnLst>
                          </p:cTn>
                        </p:par>
                        <p:par>
                          <p:cTn id="48" fill="hold">
                            <p:stCondLst>
                              <p:cond delay="3400"/>
                            </p:stCondLst>
                            <p:childTnLst>
                              <p:par>
                                <p:cTn id="49" presetID="2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edge">
                                      <p:cBhvr>
                                        <p:cTn id="51" dur="200"/>
                                        <p:tgtEl>
                                          <p:spTgt spid="38"/>
                                        </p:tgtEl>
                                      </p:cBhvr>
                                    </p:animEffect>
                                  </p:childTnLst>
                                </p:cTn>
                              </p:par>
                            </p:childTnLst>
                          </p:cTn>
                        </p:par>
                        <p:par>
                          <p:cTn id="52" fill="hold">
                            <p:stCondLst>
                              <p:cond delay="3600"/>
                            </p:stCondLst>
                            <p:childTnLst>
                              <p:par>
                                <p:cTn id="53" presetID="20" presetClass="entr" presetSubtype="0"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edge">
                                      <p:cBhvr>
                                        <p:cTn id="55" dur="200"/>
                                        <p:tgtEl>
                                          <p:spTgt spid="50"/>
                                        </p:tgtEl>
                                      </p:cBhvr>
                                    </p:animEffect>
                                  </p:childTnLst>
                                </p:cTn>
                              </p:par>
                            </p:childTnLst>
                          </p:cTn>
                        </p:par>
                        <p:par>
                          <p:cTn id="56" fill="hold">
                            <p:stCondLst>
                              <p:cond delay="3800"/>
                            </p:stCondLst>
                            <p:childTnLst>
                              <p:par>
                                <p:cTn id="57" presetID="20" presetClass="entr" presetSubtype="0"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edge">
                                      <p:cBhvr>
                                        <p:cTn id="59" dur="200"/>
                                        <p:tgtEl>
                                          <p:spTgt spid="39"/>
                                        </p:tgtEl>
                                      </p:cBhvr>
                                    </p:animEffect>
                                  </p:childTnLst>
                                </p:cTn>
                              </p:par>
                            </p:childTnLst>
                          </p:cTn>
                        </p:par>
                        <p:par>
                          <p:cTn id="60" fill="hold">
                            <p:stCondLst>
                              <p:cond delay="4000"/>
                            </p:stCondLst>
                            <p:childTnLst>
                              <p:par>
                                <p:cTn id="61" presetID="20" presetClass="entr" presetSubtype="0" fill="hold"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edge">
                                      <p:cBhvr>
                                        <p:cTn id="63" dur="200"/>
                                        <p:tgtEl>
                                          <p:spTgt spid="51"/>
                                        </p:tgtEl>
                                      </p:cBhvr>
                                    </p:animEffect>
                                  </p:childTnLst>
                                </p:cTn>
                              </p:par>
                            </p:childTnLst>
                          </p:cTn>
                        </p:par>
                        <p:par>
                          <p:cTn id="64" fill="hold">
                            <p:stCondLst>
                              <p:cond delay="4200"/>
                            </p:stCondLst>
                            <p:childTnLst>
                              <p:par>
                                <p:cTn id="65" presetID="20"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edge">
                                      <p:cBhvr>
                                        <p:cTn id="67" dur="200"/>
                                        <p:tgtEl>
                                          <p:spTgt spid="40"/>
                                        </p:tgtEl>
                                      </p:cBhvr>
                                    </p:animEffect>
                                  </p:childTnLst>
                                </p:cTn>
                              </p:par>
                            </p:childTnLst>
                          </p:cTn>
                        </p:par>
                        <p:par>
                          <p:cTn id="68" fill="hold">
                            <p:stCondLst>
                              <p:cond delay="4400"/>
                            </p:stCondLst>
                            <p:childTnLst>
                              <p:par>
                                <p:cTn id="69" presetID="20" presetClass="entr" presetSubtype="0" fill="hold"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edge">
                                      <p:cBhvr>
                                        <p:cTn id="71" dur="200"/>
                                        <p:tgtEl>
                                          <p:spTgt spid="52"/>
                                        </p:tgtEl>
                                      </p:cBhvr>
                                    </p:animEffect>
                                  </p:childTnLst>
                                </p:cTn>
                              </p:par>
                            </p:childTnLst>
                          </p:cTn>
                        </p:par>
                        <p:par>
                          <p:cTn id="72" fill="hold">
                            <p:stCondLst>
                              <p:cond delay="4600"/>
                            </p:stCondLst>
                            <p:childTnLst>
                              <p:par>
                                <p:cTn id="73" presetID="20" presetClass="entr" presetSubtype="0"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edge">
                                      <p:cBhvr>
                                        <p:cTn id="75" dur="200"/>
                                        <p:tgtEl>
                                          <p:spTgt spid="41"/>
                                        </p:tgtEl>
                                      </p:cBhvr>
                                    </p:animEffect>
                                  </p:childTnLst>
                                </p:cTn>
                              </p:par>
                            </p:childTnLst>
                          </p:cTn>
                        </p:par>
                        <p:par>
                          <p:cTn id="76" fill="hold">
                            <p:stCondLst>
                              <p:cond delay="4800"/>
                            </p:stCondLst>
                            <p:childTnLst>
                              <p:par>
                                <p:cTn id="77" presetID="20" presetClass="entr" presetSubtype="0"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edge">
                                      <p:cBhvr>
                                        <p:cTn id="79" dur="200"/>
                                        <p:tgtEl>
                                          <p:spTgt spid="53"/>
                                        </p:tgtEl>
                                      </p:cBhvr>
                                    </p:animEffect>
                                  </p:childTnLst>
                                </p:cTn>
                              </p:par>
                            </p:childTnLst>
                          </p:cTn>
                        </p:par>
                        <p:par>
                          <p:cTn id="80" fill="hold">
                            <p:stCondLst>
                              <p:cond delay="5000"/>
                            </p:stCondLst>
                            <p:childTnLst>
                              <p:par>
                                <p:cTn id="81" presetID="20"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wedge">
                                      <p:cBhvr>
                                        <p:cTn id="83" dur="200"/>
                                        <p:tgtEl>
                                          <p:spTgt spid="42"/>
                                        </p:tgtEl>
                                      </p:cBhvr>
                                    </p:animEffect>
                                  </p:childTnLst>
                                </p:cTn>
                              </p:par>
                            </p:childTnLst>
                          </p:cTn>
                        </p:par>
                        <p:par>
                          <p:cTn id="84" fill="hold">
                            <p:stCondLst>
                              <p:cond delay="5200"/>
                            </p:stCondLst>
                            <p:childTnLst>
                              <p:par>
                                <p:cTn id="85" presetID="20" presetClass="entr" presetSubtype="0" fill="hold"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wedge">
                                      <p:cBhvr>
                                        <p:cTn id="87" dur="200"/>
                                        <p:tgtEl>
                                          <p:spTgt spid="54"/>
                                        </p:tgtEl>
                                      </p:cBhvr>
                                    </p:animEffect>
                                  </p:childTnLst>
                                </p:cTn>
                              </p:par>
                            </p:childTnLst>
                          </p:cTn>
                        </p:par>
                        <p:par>
                          <p:cTn id="88" fill="hold">
                            <p:stCondLst>
                              <p:cond delay="5400"/>
                            </p:stCondLst>
                            <p:childTnLst>
                              <p:par>
                                <p:cTn id="89" presetID="20" presetClass="entr" presetSubtype="0"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wedge">
                                      <p:cBhvr>
                                        <p:cTn id="91" dur="200"/>
                                        <p:tgtEl>
                                          <p:spTgt spid="43"/>
                                        </p:tgtEl>
                                      </p:cBhvr>
                                    </p:animEffect>
                                  </p:childTnLst>
                                </p:cTn>
                              </p:par>
                            </p:childTnLst>
                          </p:cTn>
                        </p:par>
                        <p:par>
                          <p:cTn id="92" fill="hold">
                            <p:stCondLst>
                              <p:cond delay="5600"/>
                            </p:stCondLst>
                            <p:childTnLst>
                              <p:par>
                                <p:cTn id="93" presetID="20" presetClass="entr" presetSubtype="0" fill="hold"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wedge">
                                      <p:cBhvr>
                                        <p:cTn id="95" dur="200"/>
                                        <p:tgtEl>
                                          <p:spTgt spid="55"/>
                                        </p:tgtEl>
                                      </p:cBhvr>
                                    </p:animEffect>
                                  </p:childTnLst>
                                </p:cTn>
                              </p:par>
                            </p:childTnLst>
                          </p:cTn>
                        </p:par>
                        <p:par>
                          <p:cTn id="96" fill="hold">
                            <p:stCondLst>
                              <p:cond delay="5800"/>
                            </p:stCondLst>
                            <p:childTnLst>
                              <p:par>
                                <p:cTn id="97" presetID="20"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edge">
                                      <p:cBhvr>
                                        <p:cTn id="99" dur="200"/>
                                        <p:tgtEl>
                                          <p:spTgt spid="44"/>
                                        </p:tgtEl>
                                      </p:cBhvr>
                                    </p:animEffect>
                                  </p:childTnLst>
                                </p:cTn>
                              </p:par>
                            </p:childTnLst>
                          </p:cTn>
                        </p:par>
                        <p:par>
                          <p:cTn id="100" fill="hold">
                            <p:stCondLst>
                              <p:cond delay="6000"/>
                            </p:stCondLst>
                            <p:childTnLst>
                              <p:par>
                                <p:cTn id="101" presetID="22" presetClass="entr" presetSubtype="4" repeatCount="0" fill="hold"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down)">
                                      <p:cBhvr>
                                        <p:cTn id="103" dur="500"/>
                                        <p:tgtEl>
                                          <p:spTgt spid="18"/>
                                        </p:tgtEl>
                                      </p:cBhvr>
                                    </p:animEffect>
                                  </p:childTnLst>
                                </p:cTn>
                              </p:par>
                            </p:childTnLst>
                          </p:cTn>
                        </p:par>
                        <p:par>
                          <p:cTn id="104" fill="hold">
                            <p:stCondLst>
                              <p:cond delay="6500"/>
                            </p:stCondLst>
                            <p:childTnLst>
                              <p:par>
                                <p:cTn id="105" presetID="20" presetClass="entr" presetSubtype="0" fill="hold" nodeType="after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edge">
                                      <p:cBhvr>
                                        <p:cTn id="107" dur="200"/>
                                        <p:tgtEl>
                                          <p:spTgt spid="77"/>
                                        </p:tgtEl>
                                      </p:cBhvr>
                                    </p:animEffect>
                                  </p:childTnLst>
                                </p:cTn>
                              </p:par>
                            </p:childTnLst>
                          </p:cTn>
                        </p:par>
                        <p:par>
                          <p:cTn id="108" fill="hold">
                            <p:stCondLst>
                              <p:cond delay="6700"/>
                            </p:stCondLst>
                            <p:childTnLst>
                              <p:par>
                                <p:cTn id="109" presetID="20" presetClass="entr" presetSubtype="0" fill="hold" nodeType="after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wedge">
                                      <p:cBhvr>
                                        <p:cTn id="111" dur="200"/>
                                        <p:tgtEl>
                                          <p:spTgt spid="16"/>
                                        </p:tgtEl>
                                      </p:cBhvr>
                                    </p:animEffect>
                                  </p:childTnLst>
                                </p:cTn>
                              </p:par>
                            </p:childTnLst>
                          </p:cTn>
                        </p:par>
                        <p:par>
                          <p:cTn id="112" fill="hold">
                            <p:stCondLst>
                              <p:cond delay="6900"/>
                            </p:stCondLst>
                            <p:childTnLst>
                              <p:par>
                                <p:cTn id="113" presetID="20" presetClass="entr" presetSubtype="0" fill="hold" grpId="0" nodeType="afterEffect">
                                  <p:stCondLst>
                                    <p:cond delay="0"/>
                                  </p:stCondLst>
                                  <p:childTnLst>
                                    <p:set>
                                      <p:cBhvr>
                                        <p:cTn id="114" dur="1" fill="hold">
                                          <p:stCondLst>
                                            <p:cond delay="0"/>
                                          </p:stCondLst>
                                        </p:cTn>
                                        <p:tgtEl>
                                          <p:spTgt spid="66"/>
                                        </p:tgtEl>
                                        <p:attrNameLst>
                                          <p:attrName>style.visibility</p:attrName>
                                        </p:attrNameLst>
                                      </p:cBhvr>
                                      <p:to>
                                        <p:strVal val="visible"/>
                                      </p:to>
                                    </p:set>
                                    <p:animEffect transition="in" filter="wedge">
                                      <p:cBhvr>
                                        <p:cTn id="115" dur="200"/>
                                        <p:tgtEl>
                                          <p:spTgt spid="66"/>
                                        </p:tgtEl>
                                      </p:cBhvr>
                                    </p:animEffect>
                                  </p:childTnLst>
                                </p:cTn>
                              </p:par>
                            </p:childTnLst>
                          </p:cTn>
                        </p:par>
                        <p:par>
                          <p:cTn id="116" fill="hold">
                            <p:stCondLst>
                              <p:cond delay="7100"/>
                            </p:stCondLst>
                            <p:childTnLst>
                              <p:par>
                                <p:cTn id="117" presetID="20" presetClass="entr" presetSubtype="0" fill="hold" nodeType="after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wedge">
                                      <p:cBhvr>
                                        <p:cTn id="119" dur="200"/>
                                        <p:tgtEl>
                                          <p:spTgt spid="76"/>
                                        </p:tgtEl>
                                      </p:cBhvr>
                                    </p:animEffect>
                                  </p:childTnLst>
                                </p:cTn>
                              </p:par>
                            </p:childTnLst>
                          </p:cTn>
                        </p:par>
                        <p:par>
                          <p:cTn id="120" fill="hold">
                            <p:stCondLst>
                              <p:cond delay="7300"/>
                            </p:stCondLst>
                            <p:childTnLst>
                              <p:par>
                                <p:cTn id="121" presetID="20" presetClass="entr" presetSubtype="0" fill="hold" grpId="0" nodeType="afterEffect">
                                  <p:stCondLst>
                                    <p:cond delay="0"/>
                                  </p:stCondLst>
                                  <p:childTnLst>
                                    <p:set>
                                      <p:cBhvr>
                                        <p:cTn id="122" dur="1" fill="hold">
                                          <p:stCondLst>
                                            <p:cond delay="0"/>
                                          </p:stCondLst>
                                        </p:cTn>
                                        <p:tgtEl>
                                          <p:spTgt spid="65"/>
                                        </p:tgtEl>
                                        <p:attrNameLst>
                                          <p:attrName>style.visibility</p:attrName>
                                        </p:attrNameLst>
                                      </p:cBhvr>
                                      <p:to>
                                        <p:strVal val="visible"/>
                                      </p:to>
                                    </p:set>
                                    <p:animEffect transition="in" filter="wedge">
                                      <p:cBhvr>
                                        <p:cTn id="123" dur="200"/>
                                        <p:tgtEl>
                                          <p:spTgt spid="65"/>
                                        </p:tgtEl>
                                      </p:cBhvr>
                                    </p:animEffect>
                                  </p:childTnLst>
                                </p:cTn>
                              </p:par>
                            </p:childTnLst>
                          </p:cTn>
                        </p:par>
                        <p:par>
                          <p:cTn id="124" fill="hold">
                            <p:stCondLst>
                              <p:cond delay="7500"/>
                            </p:stCondLst>
                            <p:childTnLst>
                              <p:par>
                                <p:cTn id="125" presetID="20" presetClass="entr" presetSubtype="0" fill="hold" nodeType="after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wedge">
                                      <p:cBhvr>
                                        <p:cTn id="127" dur="200"/>
                                        <p:tgtEl>
                                          <p:spTgt spid="75"/>
                                        </p:tgtEl>
                                      </p:cBhvr>
                                    </p:animEffect>
                                  </p:childTnLst>
                                </p:cTn>
                              </p:par>
                            </p:childTnLst>
                          </p:cTn>
                        </p:par>
                        <p:par>
                          <p:cTn id="128" fill="hold">
                            <p:stCondLst>
                              <p:cond delay="7700"/>
                            </p:stCondLst>
                            <p:childTnLst>
                              <p:par>
                                <p:cTn id="129" presetID="20" presetClass="entr" presetSubtype="0" fill="hold" grpId="0" nodeType="afterEffect">
                                  <p:stCondLst>
                                    <p:cond delay="0"/>
                                  </p:stCondLst>
                                  <p:childTnLst>
                                    <p:set>
                                      <p:cBhvr>
                                        <p:cTn id="130" dur="1" fill="hold">
                                          <p:stCondLst>
                                            <p:cond delay="0"/>
                                          </p:stCondLst>
                                        </p:cTn>
                                        <p:tgtEl>
                                          <p:spTgt spid="64"/>
                                        </p:tgtEl>
                                        <p:attrNameLst>
                                          <p:attrName>style.visibility</p:attrName>
                                        </p:attrNameLst>
                                      </p:cBhvr>
                                      <p:to>
                                        <p:strVal val="visible"/>
                                      </p:to>
                                    </p:set>
                                    <p:animEffect transition="in" filter="wedge">
                                      <p:cBhvr>
                                        <p:cTn id="131" dur="200"/>
                                        <p:tgtEl>
                                          <p:spTgt spid="64"/>
                                        </p:tgtEl>
                                      </p:cBhvr>
                                    </p:animEffect>
                                  </p:childTnLst>
                                </p:cTn>
                              </p:par>
                            </p:childTnLst>
                          </p:cTn>
                        </p:par>
                        <p:par>
                          <p:cTn id="132" fill="hold">
                            <p:stCondLst>
                              <p:cond delay="7900"/>
                            </p:stCondLst>
                            <p:childTnLst>
                              <p:par>
                                <p:cTn id="133" presetID="20" presetClass="entr" presetSubtype="0" fill="hold" nodeType="after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wedge">
                                      <p:cBhvr>
                                        <p:cTn id="135" dur="200"/>
                                        <p:tgtEl>
                                          <p:spTgt spid="74"/>
                                        </p:tgtEl>
                                      </p:cBhvr>
                                    </p:animEffect>
                                  </p:childTnLst>
                                </p:cTn>
                              </p:par>
                            </p:childTnLst>
                          </p:cTn>
                        </p:par>
                        <p:par>
                          <p:cTn id="136" fill="hold">
                            <p:stCondLst>
                              <p:cond delay="8100"/>
                            </p:stCondLst>
                            <p:childTnLst>
                              <p:par>
                                <p:cTn id="137" presetID="20" presetClass="entr" presetSubtype="0" fill="hold" grpId="0" nodeType="afterEffect">
                                  <p:stCondLst>
                                    <p:cond delay="0"/>
                                  </p:stCondLst>
                                  <p:childTnLst>
                                    <p:set>
                                      <p:cBhvr>
                                        <p:cTn id="138" dur="1" fill="hold">
                                          <p:stCondLst>
                                            <p:cond delay="0"/>
                                          </p:stCondLst>
                                        </p:cTn>
                                        <p:tgtEl>
                                          <p:spTgt spid="63"/>
                                        </p:tgtEl>
                                        <p:attrNameLst>
                                          <p:attrName>style.visibility</p:attrName>
                                        </p:attrNameLst>
                                      </p:cBhvr>
                                      <p:to>
                                        <p:strVal val="visible"/>
                                      </p:to>
                                    </p:set>
                                    <p:animEffect transition="in" filter="wedge">
                                      <p:cBhvr>
                                        <p:cTn id="139" dur="200"/>
                                        <p:tgtEl>
                                          <p:spTgt spid="63"/>
                                        </p:tgtEl>
                                      </p:cBhvr>
                                    </p:animEffect>
                                  </p:childTnLst>
                                </p:cTn>
                              </p:par>
                            </p:childTnLst>
                          </p:cTn>
                        </p:par>
                        <p:par>
                          <p:cTn id="140" fill="hold">
                            <p:stCondLst>
                              <p:cond delay="8300"/>
                            </p:stCondLst>
                            <p:childTnLst>
                              <p:par>
                                <p:cTn id="141" presetID="20" presetClass="entr" presetSubtype="0" fill="hold" grpId="0" nodeType="afterEffect">
                                  <p:stCondLst>
                                    <p:cond delay="0"/>
                                  </p:stCondLst>
                                  <p:childTnLst>
                                    <p:set>
                                      <p:cBhvr>
                                        <p:cTn id="142" dur="1" fill="hold">
                                          <p:stCondLst>
                                            <p:cond delay="0"/>
                                          </p:stCondLst>
                                        </p:cTn>
                                        <p:tgtEl>
                                          <p:spTgt spid="62"/>
                                        </p:tgtEl>
                                        <p:attrNameLst>
                                          <p:attrName>style.visibility</p:attrName>
                                        </p:attrNameLst>
                                      </p:cBhvr>
                                      <p:to>
                                        <p:strVal val="visible"/>
                                      </p:to>
                                    </p:set>
                                    <p:animEffect transition="in" filter="wedge">
                                      <p:cBhvr>
                                        <p:cTn id="143" dur="200"/>
                                        <p:tgtEl>
                                          <p:spTgt spid="62"/>
                                        </p:tgtEl>
                                      </p:cBhvr>
                                    </p:animEffect>
                                  </p:childTnLst>
                                </p:cTn>
                              </p:par>
                            </p:childTnLst>
                          </p:cTn>
                        </p:par>
                        <p:par>
                          <p:cTn id="144" fill="hold">
                            <p:stCondLst>
                              <p:cond delay="8500"/>
                            </p:stCondLst>
                            <p:childTnLst>
                              <p:par>
                                <p:cTn id="145" presetID="20" presetClass="entr" presetSubtype="0" fill="hold" nodeType="after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wedge">
                                      <p:cBhvr>
                                        <p:cTn id="147" dur="200"/>
                                        <p:tgtEl>
                                          <p:spTgt spid="73"/>
                                        </p:tgtEl>
                                      </p:cBhvr>
                                    </p:animEffect>
                                  </p:childTnLst>
                                </p:cTn>
                              </p:par>
                            </p:childTnLst>
                          </p:cTn>
                        </p:par>
                        <p:par>
                          <p:cTn id="148" fill="hold">
                            <p:stCondLst>
                              <p:cond delay="8700"/>
                            </p:stCondLst>
                            <p:childTnLst>
                              <p:par>
                                <p:cTn id="149" presetID="20" presetClass="entr" presetSubtype="0" fill="hold" nodeType="afterEffect">
                                  <p:stCondLst>
                                    <p:cond delay="0"/>
                                  </p:stCondLst>
                                  <p:childTnLst>
                                    <p:set>
                                      <p:cBhvr>
                                        <p:cTn id="150" dur="1" fill="hold">
                                          <p:stCondLst>
                                            <p:cond delay="0"/>
                                          </p:stCondLst>
                                        </p:cTn>
                                        <p:tgtEl>
                                          <p:spTgt spid="72"/>
                                        </p:tgtEl>
                                        <p:attrNameLst>
                                          <p:attrName>style.visibility</p:attrName>
                                        </p:attrNameLst>
                                      </p:cBhvr>
                                      <p:to>
                                        <p:strVal val="visible"/>
                                      </p:to>
                                    </p:set>
                                    <p:animEffect transition="in" filter="wedge">
                                      <p:cBhvr>
                                        <p:cTn id="151" dur="200"/>
                                        <p:tgtEl>
                                          <p:spTgt spid="72"/>
                                        </p:tgtEl>
                                      </p:cBhvr>
                                    </p:animEffect>
                                  </p:childTnLst>
                                </p:cTn>
                              </p:par>
                            </p:childTnLst>
                          </p:cTn>
                        </p:par>
                        <p:par>
                          <p:cTn id="152" fill="hold">
                            <p:stCondLst>
                              <p:cond delay="8900"/>
                            </p:stCondLst>
                            <p:childTnLst>
                              <p:par>
                                <p:cTn id="153" presetID="20" presetClass="entr" presetSubtype="0" fill="hold" grpId="0" nodeType="afterEffect">
                                  <p:stCondLst>
                                    <p:cond delay="0"/>
                                  </p:stCondLst>
                                  <p:childTnLst>
                                    <p:set>
                                      <p:cBhvr>
                                        <p:cTn id="154" dur="1" fill="hold">
                                          <p:stCondLst>
                                            <p:cond delay="0"/>
                                          </p:stCondLst>
                                        </p:cTn>
                                        <p:tgtEl>
                                          <p:spTgt spid="61"/>
                                        </p:tgtEl>
                                        <p:attrNameLst>
                                          <p:attrName>style.visibility</p:attrName>
                                        </p:attrNameLst>
                                      </p:cBhvr>
                                      <p:to>
                                        <p:strVal val="visible"/>
                                      </p:to>
                                    </p:set>
                                    <p:animEffect transition="in" filter="wedge">
                                      <p:cBhvr>
                                        <p:cTn id="155" dur="200"/>
                                        <p:tgtEl>
                                          <p:spTgt spid="61"/>
                                        </p:tgtEl>
                                      </p:cBhvr>
                                    </p:animEffect>
                                  </p:childTnLst>
                                </p:cTn>
                              </p:par>
                            </p:childTnLst>
                          </p:cTn>
                        </p:par>
                        <p:par>
                          <p:cTn id="156" fill="hold">
                            <p:stCondLst>
                              <p:cond delay="9100"/>
                            </p:stCondLst>
                            <p:childTnLst>
                              <p:par>
                                <p:cTn id="157" presetID="20" presetClass="entr" presetSubtype="0" fill="hold" nodeType="afterEffect">
                                  <p:stCondLst>
                                    <p:cond delay="0"/>
                                  </p:stCondLst>
                                  <p:childTnLst>
                                    <p:set>
                                      <p:cBhvr>
                                        <p:cTn id="158" dur="1" fill="hold">
                                          <p:stCondLst>
                                            <p:cond delay="0"/>
                                          </p:stCondLst>
                                        </p:cTn>
                                        <p:tgtEl>
                                          <p:spTgt spid="71"/>
                                        </p:tgtEl>
                                        <p:attrNameLst>
                                          <p:attrName>style.visibility</p:attrName>
                                        </p:attrNameLst>
                                      </p:cBhvr>
                                      <p:to>
                                        <p:strVal val="visible"/>
                                      </p:to>
                                    </p:set>
                                    <p:animEffect transition="in" filter="wedge">
                                      <p:cBhvr>
                                        <p:cTn id="159" dur="200"/>
                                        <p:tgtEl>
                                          <p:spTgt spid="71"/>
                                        </p:tgtEl>
                                      </p:cBhvr>
                                    </p:animEffect>
                                  </p:childTnLst>
                                </p:cTn>
                              </p:par>
                            </p:childTnLst>
                          </p:cTn>
                        </p:par>
                        <p:par>
                          <p:cTn id="160" fill="hold">
                            <p:stCondLst>
                              <p:cond delay="9300"/>
                            </p:stCondLst>
                            <p:childTnLst>
                              <p:par>
                                <p:cTn id="161" presetID="20" presetClass="entr" presetSubtype="0" fill="hold" grpId="0" nodeType="afterEffect">
                                  <p:stCondLst>
                                    <p:cond delay="0"/>
                                  </p:stCondLst>
                                  <p:childTnLst>
                                    <p:set>
                                      <p:cBhvr>
                                        <p:cTn id="162" dur="1" fill="hold">
                                          <p:stCondLst>
                                            <p:cond delay="0"/>
                                          </p:stCondLst>
                                        </p:cTn>
                                        <p:tgtEl>
                                          <p:spTgt spid="60"/>
                                        </p:tgtEl>
                                        <p:attrNameLst>
                                          <p:attrName>style.visibility</p:attrName>
                                        </p:attrNameLst>
                                      </p:cBhvr>
                                      <p:to>
                                        <p:strVal val="visible"/>
                                      </p:to>
                                    </p:set>
                                    <p:animEffect transition="in" filter="wedge">
                                      <p:cBhvr>
                                        <p:cTn id="163" dur="200"/>
                                        <p:tgtEl>
                                          <p:spTgt spid="60"/>
                                        </p:tgtEl>
                                      </p:cBhvr>
                                    </p:animEffect>
                                  </p:childTnLst>
                                </p:cTn>
                              </p:par>
                            </p:childTnLst>
                          </p:cTn>
                        </p:par>
                        <p:par>
                          <p:cTn id="164" fill="hold">
                            <p:stCondLst>
                              <p:cond delay="9500"/>
                            </p:stCondLst>
                            <p:childTnLst>
                              <p:par>
                                <p:cTn id="165" presetID="20" presetClass="entr" presetSubtype="0" fill="hold" nodeType="afterEffect">
                                  <p:stCondLst>
                                    <p:cond delay="0"/>
                                  </p:stCondLst>
                                  <p:childTnLst>
                                    <p:set>
                                      <p:cBhvr>
                                        <p:cTn id="166" dur="1" fill="hold">
                                          <p:stCondLst>
                                            <p:cond delay="0"/>
                                          </p:stCondLst>
                                        </p:cTn>
                                        <p:tgtEl>
                                          <p:spTgt spid="70"/>
                                        </p:tgtEl>
                                        <p:attrNameLst>
                                          <p:attrName>style.visibility</p:attrName>
                                        </p:attrNameLst>
                                      </p:cBhvr>
                                      <p:to>
                                        <p:strVal val="visible"/>
                                      </p:to>
                                    </p:set>
                                    <p:animEffect transition="in" filter="wedge">
                                      <p:cBhvr>
                                        <p:cTn id="167" dur="200"/>
                                        <p:tgtEl>
                                          <p:spTgt spid="70"/>
                                        </p:tgtEl>
                                      </p:cBhvr>
                                    </p:animEffect>
                                  </p:childTnLst>
                                </p:cTn>
                              </p:par>
                            </p:childTnLst>
                          </p:cTn>
                        </p:par>
                        <p:par>
                          <p:cTn id="168" fill="hold">
                            <p:stCondLst>
                              <p:cond delay="9700"/>
                            </p:stCondLst>
                            <p:childTnLst>
                              <p:par>
                                <p:cTn id="169" presetID="20" presetClass="entr" presetSubtype="0" fill="hold" grpId="0" nodeType="afterEffect">
                                  <p:stCondLst>
                                    <p:cond delay="0"/>
                                  </p:stCondLst>
                                  <p:childTnLst>
                                    <p:set>
                                      <p:cBhvr>
                                        <p:cTn id="170" dur="1" fill="hold">
                                          <p:stCondLst>
                                            <p:cond delay="0"/>
                                          </p:stCondLst>
                                        </p:cTn>
                                        <p:tgtEl>
                                          <p:spTgt spid="59"/>
                                        </p:tgtEl>
                                        <p:attrNameLst>
                                          <p:attrName>style.visibility</p:attrName>
                                        </p:attrNameLst>
                                      </p:cBhvr>
                                      <p:to>
                                        <p:strVal val="visible"/>
                                      </p:to>
                                    </p:set>
                                    <p:animEffect transition="in" filter="wedge">
                                      <p:cBhvr>
                                        <p:cTn id="171" dur="300"/>
                                        <p:tgtEl>
                                          <p:spTgt spid="59"/>
                                        </p:tgtEl>
                                      </p:cBhvr>
                                    </p:animEffect>
                                  </p:childTnLst>
                                </p:cTn>
                              </p:par>
                            </p:childTnLst>
                          </p:cTn>
                        </p:par>
                        <p:par>
                          <p:cTn id="172" fill="hold">
                            <p:stCondLst>
                              <p:cond delay="10000"/>
                            </p:stCondLst>
                            <p:childTnLst>
                              <p:par>
                                <p:cTn id="173" presetID="20" presetClass="entr" presetSubtype="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animEffect transition="in" filter="wedge">
                                      <p:cBhvr>
                                        <p:cTn id="175" dur="200"/>
                                        <p:tgtEl>
                                          <p:spTgt spid="58"/>
                                        </p:tgtEl>
                                      </p:cBhvr>
                                    </p:animEffect>
                                  </p:childTnLst>
                                </p:cTn>
                              </p:par>
                            </p:childTnLst>
                          </p:cTn>
                        </p:par>
                        <p:par>
                          <p:cTn id="176" fill="hold">
                            <p:stCondLst>
                              <p:cond delay="10200"/>
                            </p:stCondLst>
                            <p:childTnLst>
                              <p:par>
                                <p:cTn id="177" presetID="20" presetClass="entr" presetSubtype="0" fill="hold" nodeType="after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wedge">
                                      <p:cBhvr>
                                        <p:cTn id="179" dur="200"/>
                                        <p:tgtEl>
                                          <p:spTgt spid="9"/>
                                        </p:tgtEl>
                                      </p:cBhvr>
                                    </p:animEffect>
                                  </p:childTnLst>
                                </p:cTn>
                              </p:par>
                            </p:childTnLst>
                          </p:cTn>
                        </p:par>
                        <p:par>
                          <p:cTn id="180" fill="hold">
                            <p:stCondLst>
                              <p:cond delay="10400"/>
                            </p:stCondLst>
                            <p:childTnLst>
                              <p:par>
                                <p:cTn id="181" presetID="20" presetClass="entr" presetSubtype="0" fill="hold" grpId="0" nodeType="afterEffect">
                                  <p:stCondLst>
                                    <p:cond delay="0"/>
                                  </p:stCondLst>
                                  <p:childTnLst>
                                    <p:set>
                                      <p:cBhvr>
                                        <p:cTn id="182" dur="1" fill="hold">
                                          <p:stCondLst>
                                            <p:cond delay="0"/>
                                          </p:stCondLst>
                                        </p:cTn>
                                        <p:tgtEl>
                                          <p:spTgt spid="19"/>
                                        </p:tgtEl>
                                        <p:attrNameLst>
                                          <p:attrName>style.visibility</p:attrName>
                                        </p:attrNameLst>
                                      </p:cBhvr>
                                      <p:to>
                                        <p:strVal val="visible"/>
                                      </p:to>
                                    </p:set>
                                    <p:animEffect transition="in" filter="wedge">
                                      <p:cBhvr>
                                        <p:cTn id="183" dur="200"/>
                                        <p:tgtEl>
                                          <p:spTgt spid="19"/>
                                        </p:tgtEl>
                                      </p:cBhvr>
                                    </p:animEffect>
                                  </p:childTnLst>
                                </p:cTn>
                              </p:par>
                            </p:childTnLst>
                          </p:cTn>
                        </p:par>
                        <p:par>
                          <p:cTn id="184" fill="hold">
                            <p:stCondLst>
                              <p:cond delay="10600"/>
                            </p:stCondLst>
                            <p:childTnLst>
                              <p:par>
                                <p:cTn id="185" presetID="20" presetClass="entr" presetSubtype="0" fill="hold" nodeType="afterEffect">
                                  <p:stCondLst>
                                    <p:cond delay="0"/>
                                  </p:stCondLst>
                                  <p:childTnLst>
                                    <p:set>
                                      <p:cBhvr>
                                        <p:cTn id="186" dur="1" fill="hold">
                                          <p:stCondLst>
                                            <p:cond delay="0"/>
                                          </p:stCondLst>
                                        </p:cTn>
                                        <p:tgtEl>
                                          <p:spTgt spid="10"/>
                                        </p:tgtEl>
                                        <p:attrNameLst>
                                          <p:attrName>style.visibility</p:attrName>
                                        </p:attrNameLst>
                                      </p:cBhvr>
                                      <p:to>
                                        <p:strVal val="visible"/>
                                      </p:to>
                                    </p:set>
                                    <p:animEffect transition="in" filter="wedge">
                                      <p:cBhvr>
                                        <p:cTn id="187" dur="200"/>
                                        <p:tgtEl>
                                          <p:spTgt spid="10"/>
                                        </p:tgtEl>
                                      </p:cBhvr>
                                    </p:animEffect>
                                  </p:childTnLst>
                                </p:cTn>
                              </p:par>
                            </p:childTnLst>
                          </p:cTn>
                        </p:par>
                        <p:par>
                          <p:cTn id="188" fill="hold">
                            <p:stCondLst>
                              <p:cond delay="10800"/>
                            </p:stCondLst>
                            <p:childTnLst>
                              <p:par>
                                <p:cTn id="189" presetID="20" presetClass="entr" presetSubtype="0" fill="hold" grpId="0" nodeType="afterEffect">
                                  <p:stCondLst>
                                    <p:cond delay="0"/>
                                  </p:stCondLst>
                                  <p:childTnLst>
                                    <p:set>
                                      <p:cBhvr>
                                        <p:cTn id="190" dur="1" fill="hold">
                                          <p:stCondLst>
                                            <p:cond delay="0"/>
                                          </p:stCondLst>
                                        </p:cTn>
                                        <p:tgtEl>
                                          <p:spTgt spid="20"/>
                                        </p:tgtEl>
                                        <p:attrNameLst>
                                          <p:attrName>style.visibility</p:attrName>
                                        </p:attrNameLst>
                                      </p:cBhvr>
                                      <p:to>
                                        <p:strVal val="visible"/>
                                      </p:to>
                                    </p:set>
                                    <p:animEffect transition="in" filter="wedge">
                                      <p:cBhvr>
                                        <p:cTn id="191" dur="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4" grpId="0"/>
      <p:bldP spid="58" grpId="0"/>
      <p:bldP spid="59" grpId="0"/>
      <p:bldP spid="60" grpId="0"/>
      <p:bldP spid="61" grpId="0"/>
      <p:bldP spid="62" grpId="0"/>
      <p:bldP spid="63" grpId="0"/>
      <p:bldP spid="64" grpId="0"/>
      <p:bldP spid="65" grpId="0"/>
      <p:bldP spid="66" grpId="0"/>
      <p:bldP spid="57"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DLINE-CURV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SERVICES</a:t>
            </a:r>
          </a:p>
        </p:txBody>
      </p:sp>
      <p:pic>
        <p:nvPicPr>
          <p:cNvPr id="7" name="Picture 6" descr="A picture containing indoor, library, scene, ceiling&#10;&#10;Description automatically generated">
            <a:extLst>
              <a:ext uri="{FF2B5EF4-FFF2-40B4-BE49-F238E27FC236}">
                <a16:creationId xmlns:a16="http://schemas.microsoft.com/office/drawing/2014/main" id="{F968A119-CF50-4215-8B64-409F64545977}"/>
              </a:ext>
            </a:extLst>
          </p:cNvPr>
          <p:cNvPicPr>
            <a:picLocks noChangeAspect="1"/>
          </p:cNvPicPr>
          <p:nvPr/>
        </p:nvPicPr>
        <p:blipFill>
          <a:blip r:embed="rId3"/>
          <a:stretch>
            <a:fillRect/>
          </a:stretch>
        </p:blipFill>
        <p:spPr>
          <a:xfrm>
            <a:off x="3266790" y="793126"/>
            <a:ext cx="2610419" cy="1949952"/>
          </a:xfrm>
          <a:prstGeom prst="rect">
            <a:avLst/>
          </a:prstGeom>
        </p:spPr>
      </p:pic>
      <p:sp>
        <p:nvSpPr>
          <p:cNvPr id="9" name="TextBox 8">
            <a:extLst>
              <a:ext uri="{FF2B5EF4-FFF2-40B4-BE49-F238E27FC236}">
                <a16:creationId xmlns:a16="http://schemas.microsoft.com/office/drawing/2014/main" id="{CC98D020-C570-41F3-8179-33D0C1D6FE6F}"/>
              </a:ext>
            </a:extLst>
          </p:cNvPr>
          <p:cNvSpPr txBox="1"/>
          <p:nvPr/>
        </p:nvSpPr>
        <p:spPr>
          <a:xfrm>
            <a:off x="399568" y="2956054"/>
            <a:ext cx="2623876" cy="2746906"/>
          </a:xfrm>
          <a:prstGeom prst="rect">
            <a:avLst/>
          </a:prstGeom>
          <a:solidFill>
            <a:srgbClr val="15477F"/>
          </a:solidFill>
        </p:spPr>
        <p:txBody>
          <a:bodyPr wrap="square" rtlCol="0">
            <a:spAutoFit/>
          </a:bodyPr>
          <a:lstStyle/>
          <a:p>
            <a:pPr algn="ctr">
              <a:buClr>
                <a:srgbClr val="2587CC"/>
              </a:buClr>
              <a:buSzPct val="100000"/>
            </a:pPr>
            <a:endParaRPr lang="en-GB" sz="1050" dirty="0">
              <a:solidFill>
                <a:srgbClr val="D3D7EB"/>
              </a:solidFill>
              <a:latin typeface="Arial"/>
              <a:cs typeface="Arial"/>
            </a:endParaRPr>
          </a:p>
          <a:p>
            <a:pPr algn="ctr">
              <a:buClr>
                <a:srgbClr val="2587CC"/>
              </a:buClr>
              <a:buSzPct val="100000"/>
            </a:pPr>
            <a:r>
              <a:rPr lang="en-GB" sz="1000" dirty="0">
                <a:solidFill>
                  <a:srgbClr val="D3D7EB"/>
                </a:solidFill>
                <a:latin typeface="Arial"/>
                <a:cs typeface="Arial"/>
              </a:rPr>
              <a:t>Our dedicated engineers will focus </a:t>
            </a:r>
            <a:br>
              <a:rPr lang="en-GB" sz="1000" dirty="0">
                <a:solidFill>
                  <a:srgbClr val="D3D7EB"/>
                </a:solidFill>
                <a:latin typeface="Arial"/>
                <a:cs typeface="Arial"/>
              </a:rPr>
            </a:br>
            <a:r>
              <a:rPr lang="en-GB" sz="1000" dirty="0">
                <a:solidFill>
                  <a:srgbClr val="D3D7EB"/>
                </a:solidFill>
                <a:latin typeface="Arial"/>
                <a:cs typeface="Arial"/>
              </a:rPr>
              <a:t>on finding the best PCB solutions </a:t>
            </a:r>
            <a:br>
              <a:rPr lang="en-GB" sz="1000" dirty="0">
                <a:solidFill>
                  <a:srgbClr val="D3D7EB"/>
                </a:solidFill>
                <a:latin typeface="Arial"/>
                <a:cs typeface="Arial"/>
              </a:rPr>
            </a:br>
            <a:r>
              <a:rPr lang="en-GB" sz="1000" dirty="0">
                <a:solidFill>
                  <a:srgbClr val="D3D7EB"/>
                </a:solidFill>
                <a:latin typeface="Arial"/>
                <a:cs typeface="Arial"/>
              </a:rPr>
              <a:t>for your needs</a:t>
            </a:r>
          </a:p>
          <a:p>
            <a:pPr algn="ctr">
              <a:buClr>
                <a:srgbClr val="2587CC"/>
              </a:buClr>
              <a:buSzPct val="100000"/>
            </a:pPr>
            <a:endParaRPr lang="en-GB" sz="1000" dirty="0">
              <a:solidFill>
                <a:srgbClr val="D3D7EB"/>
              </a:solidFill>
              <a:latin typeface="Arial"/>
              <a:cs typeface="Arial"/>
            </a:endParaRPr>
          </a:p>
          <a:p>
            <a:pPr algn="ctr">
              <a:buClr>
                <a:srgbClr val="2587CC"/>
              </a:buClr>
              <a:buSzPct val="100000"/>
            </a:pPr>
            <a:r>
              <a:rPr lang="en-GB" sz="1000" dirty="0">
                <a:solidFill>
                  <a:srgbClr val="D3D7EB"/>
                </a:solidFill>
                <a:latin typeface="Arial"/>
                <a:cs typeface="Arial"/>
              </a:rPr>
              <a:t>Our engineering services include </a:t>
            </a:r>
            <a:br>
              <a:rPr lang="en-GB" sz="1000" dirty="0">
                <a:solidFill>
                  <a:srgbClr val="D3D7EB"/>
                </a:solidFill>
                <a:latin typeface="Arial"/>
                <a:cs typeface="Arial"/>
              </a:rPr>
            </a:br>
            <a:r>
              <a:rPr lang="en-GB" sz="1000" dirty="0">
                <a:solidFill>
                  <a:srgbClr val="D3D7EB"/>
                </a:solidFill>
                <a:latin typeface="Arial"/>
                <a:cs typeface="Arial"/>
              </a:rPr>
              <a:t>design for manufacture</a:t>
            </a:r>
          </a:p>
          <a:p>
            <a:pPr algn="ctr">
              <a:buClr>
                <a:srgbClr val="2587CC"/>
              </a:buClr>
              <a:buSzPct val="100000"/>
            </a:pPr>
            <a:endParaRPr lang="en-GB" sz="1000" dirty="0">
              <a:solidFill>
                <a:srgbClr val="D3D7EB"/>
              </a:solidFill>
              <a:latin typeface="Arial"/>
              <a:cs typeface="Arial"/>
            </a:endParaRPr>
          </a:p>
          <a:p>
            <a:pPr algn="ctr">
              <a:buClr>
                <a:srgbClr val="2587CC"/>
              </a:buClr>
              <a:buSzPct val="100000"/>
            </a:pPr>
            <a:r>
              <a:rPr lang="en-GB" sz="1000" dirty="0">
                <a:solidFill>
                  <a:srgbClr val="D3D7EB"/>
                </a:solidFill>
                <a:latin typeface="Arial"/>
                <a:cs typeface="Arial"/>
              </a:rPr>
              <a:t>We have UK and China Engineering Teams and all PCB Manufacturing Specification issued to partners </a:t>
            </a:r>
          </a:p>
          <a:p>
            <a:pPr algn="ctr">
              <a:buClr>
                <a:srgbClr val="2587CC"/>
              </a:buClr>
              <a:buSzPct val="100000"/>
            </a:pPr>
            <a:endParaRPr lang="en-GB" sz="1000" dirty="0">
              <a:solidFill>
                <a:srgbClr val="D3D7EB"/>
              </a:solidFill>
              <a:latin typeface="Arial"/>
              <a:cs typeface="Arial"/>
            </a:endParaRPr>
          </a:p>
          <a:p>
            <a:pPr algn="ctr">
              <a:buClr>
                <a:srgbClr val="2587CC"/>
              </a:buClr>
              <a:buSzPct val="100000"/>
            </a:pPr>
            <a:r>
              <a:rPr lang="en-GB" sz="1000" dirty="0">
                <a:solidFill>
                  <a:srgbClr val="D3D7EB"/>
                </a:solidFill>
                <a:latin typeface="Arial"/>
                <a:cs typeface="Arial"/>
              </a:rPr>
              <a:t>We perform full engineering reviews prior to production and individual specifications are issued for each PCB.  Inspection reports received for each batch produced </a:t>
            </a:r>
          </a:p>
          <a:p>
            <a:pPr algn="ctr"/>
            <a:endParaRPr lang="en-GB" sz="1200" dirty="0">
              <a:solidFill>
                <a:srgbClr val="D3D7EB"/>
              </a:solidFill>
            </a:endParaRPr>
          </a:p>
        </p:txBody>
      </p:sp>
      <p:sp>
        <p:nvSpPr>
          <p:cNvPr id="13" name="TextBox 12"/>
          <p:cNvSpPr txBox="1"/>
          <p:nvPr/>
        </p:nvSpPr>
        <p:spPr>
          <a:xfrm>
            <a:off x="399568" y="2649052"/>
            <a:ext cx="2623876" cy="307777"/>
          </a:xfrm>
          <a:prstGeom prst="rect">
            <a:avLst/>
          </a:prstGeom>
          <a:solidFill>
            <a:srgbClr val="2587CC"/>
          </a:solidFill>
        </p:spPr>
        <p:txBody>
          <a:bodyPr wrap="square" rtlCol="0">
            <a:spAutoFit/>
          </a:bodyPr>
          <a:lstStyle/>
          <a:p>
            <a:pPr algn="ctr"/>
            <a:r>
              <a:rPr lang="en-US" sz="1400" dirty="0">
                <a:solidFill>
                  <a:srgbClr val="FFFFFF"/>
                </a:solidFill>
                <a:latin typeface="Arial"/>
                <a:cs typeface="Arial"/>
              </a:rPr>
              <a:t>ENGINEERING</a:t>
            </a:r>
          </a:p>
        </p:txBody>
      </p:sp>
      <p:sp>
        <p:nvSpPr>
          <p:cNvPr id="16" name="TextBox 15">
            <a:extLst>
              <a:ext uri="{FF2B5EF4-FFF2-40B4-BE49-F238E27FC236}">
                <a16:creationId xmlns:a16="http://schemas.microsoft.com/office/drawing/2014/main" id="{CC98D020-C570-41F3-8179-33D0C1D6FE6F}"/>
              </a:ext>
            </a:extLst>
          </p:cNvPr>
          <p:cNvSpPr txBox="1"/>
          <p:nvPr/>
        </p:nvSpPr>
        <p:spPr>
          <a:xfrm>
            <a:off x="3266790" y="2956054"/>
            <a:ext cx="2610419" cy="2746906"/>
          </a:xfrm>
          <a:prstGeom prst="rect">
            <a:avLst/>
          </a:prstGeom>
          <a:solidFill>
            <a:srgbClr val="15477F"/>
          </a:solidFill>
        </p:spPr>
        <p:txBody>
          <a:bodyPr wrap="square" rtlCol="0">
            <a:spAutoFit/>
          </a:bodyPr>
          <a:lstStyle/>
          <a:p>
            <a:pPr algn="ctr">
              <a:buClr>
                <a:srgbClr val="2587CC"/>
              </a:buClr>
              <a:buSzPct val="100000"/>
            </a:pPr>
            <a:endParaRPr lang="en-GB" sz="1050" dirty="0">
              <a:solidFill>
                <a:srgbClr val="D3D7EB"/>
              </a:solidFill>
              <a:latin typeface="Arial"/>
              <a:cs typeface="Arial"/>
            </a:endParaRPr>
          </a:p>
          <a:p>
            <a:pPr algn="ctr"/>
            <a:r>
              <a:rPr lang="en-GB" sz="1000" dirty="0">
                <a:solidFill>
                  <a:srgbClr val="D3D7EB"/>
                </a:solidFill>
                <a:latin typeface="Arial"/>
                <a:cs typeface="Arial"/>
              </a:rPr>
              <a:t>Bespoke stock management is our </a:t>
            </a:r>
            <a:br>
              <a:rPr lang="en-GB" sz="1000" dirty="0">
                <a:solidFill>
                  <a:srgbClr val="D3D7EB"/>
                </a:solidFill>
                <a:latin typeface="Arial"/>
                <a:cs typeface="Arial"/>
              </a:rPr>
            </a:br>
            <a:r>
              <a:rPr lang="en-GB" sz="1000" dirty="0">
                <a:solidFill>
                  <a:srgbClr val="D3D7EB"/>
                </a:solidFill>
                <a:latin typeface="Arial"/>
                <a:cs typeface="Arial"/>
              </a:rPr>
              <a:t>speciality, which means we’ll find </a:t>
            </a:r>
            <a:br>
              <a:rPr lang="en-GB" sz="1000" dirty="0">
                <a:solidFill>
                  <a:srgbClr val="D3D7EB"/>
                </a:solidFill>
                <a:latin typeface="Arial"/>
                <a:cs typeface="Arial"/>
              </a:rPr>
            </a:br>
            <a:r>
              <a:rPr lang="en-GB" sz="1000" dirty="0">
                <a:solidFill>
                  <a:srgbClr val="D3D7EB"/>
                </a:solidFill>
                <a:latin typeface="Arial"/>
                <a:cs typeface="Arial"/>
              </a:rPr>
              <a:t>solutions for every requirement. </a:t>
            </a:r>
          </a:p>
          <a:p>
            <a:pPr algn="ctr"/>
            <a:endParaRPr lang="en-GB" sz="1000" dirty="0">
              <a:solidFill>
                <a:srgbClr val="D3D7EB"/>
              </a:solidFill>
              <a:latin typeface="Arial"/>
              <a:cs typeface="Arial"/>
            </a:endParaRPr>
          </a:p>
          <a:p>
            <a:pPr algn="ctr"/>
            <a:r>
              <a:rPr lang="en-GB" sz="1000" dirty="0">
                <a:solidFill>
                  <a:srgbClr val="D3D7EB"/>
                </a:solidFill>
                <a:latin typeface="Arial"/>
                <a:cs typeface="Arial"/>
              </a:rPr>
              <a:t>Our stock management team will </a:t>
            </a:r>
            <a:br>
              <a:rPr lang="en-GB" sz="1000" dirty="0">
                <a:solidFill>
                  <a:srgbClr val="D3D7EB"/>
                </a:solidFill>
                <a:latin typeface="Arial"/>
                <a:cs typeface="Arial"/>
              </a:rPr>
            </a:br>
            <a:r>
              <a:rPr lang="en-GB" sz="1000" dirty="0">
                <a:solidFill>
                  <a:srgbClr val="D3D7EB"/>
                </a:solidFill>
                <a:latin typeface="Arial"/>
                <a:cs typeface="Arial"/>
              </a:rPr>
              <a:t>monitor your usage against forecasted </a:t>
            </a:r>
            <a:br>
              <a:rPr lang="en-GB" sz="1000" dirty="0">
                <a:solidFill>
                  <a:srgbClr val="D3D7EB"/>
                </a:solidFill>
                <a:latin typeface="Arial"/>
                <a:cs typeface="Arial"/>
              </a:rPr>
            </a:br>
            <a:r>
              <a:rPr lang="en-GB" sz="1000" dirty="0">
                <a:solidFill>
                  <a:srgbClr val="D3D7EB"/>
                </a:solidFill>
                <a:latin typeface="Arial"/>
                <a:cs typeface="Arial"/>
              </a:rPr>
              <a:t>levels to ensure that production lines </a:t>
            </a:r>
            <a:br>
              <a:rPr lang="en-GB" sz="1000" dirty="0">
                <a:solidFill>
                  <a:srgbClr val="D3D7EB"/>
                </a:solidFill>
                <a:latin typeface="Arial"/>
                <a:cs typeface="Arial"/>
              </a:rPr>
            </a:br>
            <a:r>
              <a:rPr lang="en-GB" sz="1000" dirty="0">
                <a:solidFill>
                  <a:srgbClr val="D3D7EB"/>
                </a:solidFill>
                <a:latin typeface="Arial"/>
                <a:cs typeface="Arial"/>
              </a:rPr>
              <a:t>are kept running. This includes </a:t>
            </a:r>
            <a:br>
              <a:rPr lang="en-GB" sz="1000" dirty="0">
                <a:solidFill>
                  <a:srgbClr val="D3D7EB"/>
                </a:solidFill>
                <a:latin typeface="Arial"/>
                <a:cs typeface="Arial"/>
              </a:rPr>
            </a:br>
            <a:r>
              <a:rPr lang="en-GB" sz="1000" dirty="0">
                <a:solidFill>
                  <a:srgbClr val="D3D7EB"/>
                </a:solidFill>
                <a:latin typeface="Arial"/>
                <a:cs typeface="Arial"/>
              </a:rPr>
              <a:t>consignment stock, buffer stock, Kan </a:t>
            </a:r>
            <a:br>
              <a:rPr lang="en-GB" sz="1000" dirty="0">
                <a:solidFill>
                  <a:srgbClr val="D3D7EB"/>
                </a:solidFill>
                <a:latin typeface="Arial"/>
                <a:cs typeface="Arial"/>
              </a:rPr>
            </a:br>
            <a:r>
              <a:rPr lang="en-GB" sz="1000" dirty="0">
                <a:solidFill>
                  <a:srgbClr val="D3D7EB"/>
                </a:solidFill>
                <a:latin typeface="Arial"/>
                <a:cs typeface="Arial"/>
              </a:rPr>
              <a:t>Ban, JIT and ship to schedule.</a:t>
            </a:r>
          </a:p>
          <a:p>
            <a:pPr algn="ctr"/>
            <a:endParaRPr lang="en-GB" sz="1000" dirty="0">
              <a:solidFill>
                <a:srgbClr val="D3D7EB"/>
              </a:solidFill>
            </a:endParaRPr>
          </a:p>
          <a:p>
            <a:pPr algn="ctr"/>
            <a:endParaRPr lang="en-GB" sz="1000" dirty="0">
              <a:solidFill>
                <a:srgbClr val="D3D7EB"/>
              </a:solidFill>
            </a:endParaRPr>
          </a:p>
          <a:p>
            <a:pPr algn="ctr"/>
            <a:endParaRPr lang="en-GB" sz="1000" dirty="0">
              <a:solidFill>
                <a:srgbClr val="D3D7EB"/>
              </a:solidFill>
            </a:endParaRPr>
          </a:p>
          <a:p>
            <a:pPr algn="ctr"/>
            <a:endParaRPr lang="en-GB" sz="1000" dirty="0">
              <a:solidFill>
                <a:srgbClr val="D3D7EB"/>
              </a:solidFill>
            </a:endParaRPr>
          </a:p>
          <a:p>
            <a:pPr algn="ctr"/>
            <a:endParaRPr lang="en-GB" sz="1000" dirty="0">
              <a:solidFill>
                <a:srgbClr val="D3D7EB"/>
              </a:solidFill>
            </a:endParaRPr>
          </a:p>
          <a:p>
            <a:pPr algn="ctr"/>
            <a:endParaRPr lang="en-GB" sz="1200" dirty="0">
              <a:solidFill>
                <a:srgbClr val="D3D7EB"/>
              </a:solidFill>
            </a:endParaRPr>
          </a:p>
        </p:txBody>
      </p:sp>
      <p:sp>
        <p:nvSpPr>
          <p:cNvPr id="17" name="TextBox 16"/>
          <p:cNvSpPr txBox="1"/>
          <p:nvPr/>
        </p:nvSpPr>
        <p:spPr>
          <a:xfrm>
            <a:off x="3266790" y="2649052"/>
            <a:ext cx="2610419" cy="307777"/>
          </a:xfrm>
          <a:prstGeom prst="rect">
            <a:avLst/>
          </a:prstGeom>
          <a:solidFill>
            <a:srgbClr val="2587CC"/>
          </a:solidFill>
        </p:spPr>
        <p:txBody>
          <a:bodyPr wrap="square" rtlCol="0">
            <a:spAutoFit/>
          </a:bodyPr>
          <a:lstStyle/>
          <a:p>
            <a:pPr algn="ctr"/>
            <a:r>
              <a:rPr lang="en-US" sz="1400" dirty="0">
                <a:solidFill>
                  <a:schemeClr val="bg1"/>
                </a:solidFill>
                <a:latin typeface="Arial"/>
                <a:cs typeface="Arial"/>
              </a:rPr>
              <a:t>STOCK MANAGEMENT</a:t>
            </a:r>
          </a:p>
        </p:txBody>
      </p:sp>
      <p:sp>
        <p:nvSpPr>
          <p:cNvPr id="18" name="TextBox 17">
            <a:extLst>
              <a:ext uri="{FF2B5EF4-FFF2-40B4-BE49-F238E27FC236}">
                <a16:creationId xmlns:a16="http://schemas.microsoft.com/office/drawing/2014/main" id="{CC98D020-C570-41F3-8179-33D0C1D6FE6F}"/>
              </a:ext>
            </a:extLst>
          </p:cNvPr>
          <p:cNvSpPr txBox="1"/>
          <p:nvPr/>
        </p:nvSpPr>
        <p:spPr>
          <a:xfrm>
            <a:off x="6128419" y="2956054"/>
            <a:ext cx="2610419" cy="2746906"/>
          </a:xfrm>
          <a:prstGeom prst="rect">
            <a:avLst/>
          </a:prstGeom>
          <a:solidFill>
            <a:srgbClr val="15477F"/>
          </a:solidFill>
        </p:spPr>
        <p:txBody>
          <a:bodyPr wrap="square" rtlCol="0">
            <a:spAutoFit/>
          </a:bodyPr>
          <a:lstStyle/>
          <a:p>
            <a:pPr algn="ctr">
              <a:buClr>
                <a:srgbClr val="2587CC"/>
              </a:buClr>
              <a:buSzPct val="100000"/>
            </a:pPr>
            <a:endParaRPr lang="en-GB" sz="1050" dirty="0">
              <a:solidFill>
                <a:srgbClr val="D3D7EB"/>
              </a:solidFill>
              <a:latin typeface="Arial"/>
              <a:cs typeface="Arial"/>
            </a:endParaRPr>
          </a:p>
          <a:p>
            <a:pPr algn="ctr"/>
            <a:r>
              <a:rPr lang="en-GB" sz="1000" dirty="0">
                <a:solidFill>
                  <a:srgbClr val="D3D7EB"/>
                </a:solidFill>
                <a:latin typeface="Arial"/>
                <a:cs typeface="Arial"/>
              </a:rPr>
              <a:t>Stress-free, on time, and without </a:t>
            </a:r>
            <a:br>
              <a:rPr lang="en-GB" sz="1000" dirty="0">
                <a:solidFill>
                  <a:srgbClr val="D3D7EB"/>
                </a:solidFill>
                <a:latin typeface="Arial"/>
                <a:cs typeface="Arial"/>
              </a:rPr>
            </a:br>
            <a:r>
              <a:rPr lang="en-GB" sz="1000" dirty="0">
                <a:solidFill>
                  <a:srgbClr val="D3D7EB"/>
                </a:solidFill>
                <a:latin typeface="Arial"/>
                <a:cs typeface="Arial"/>
              </a:rPr>
              <a:t>any of the headaches that logistics </a:t>
            </a:r>
            <a:br>
              <a:rPr lang="en-GB" sz="1000" dirty="0">
                <a:solidFill>
                  <a:srgbClr val="D3D7EB"/>
                </a:solidFill>
                <a:latin typeface="Arial"/>
                <a:cs typeface="Arial"/>
              </a:rPr>
            </a:br>
            <a:r>
              <a:rPr lang="en-GB" sz="1000" dirty="0">
                <a:solidFill>
                  <a:srgbClr val="D3D7EB"/>
                </a:solidFill>
                <a:latin typeface="Arial"/>
                <a:cs typeface="Arial"/>
              </a:rPr>
              <a:t>can cause: that’s how we deliver! </a:t>
            </a:r>
          </a:p>
          <a:p>
            <a:pPr algn="ctr"/>
            <a:endParaRPr lang="en-GB" sz="1000" dirty="0">
              <a:solidFill>
                <a:srgbClr val="D3D7EB"/>
              </a:solidFill>
              <a:latin typeface="Arial"/>
              <a:cs typeface="Arial"/>
            </a:endParaRPr>
          </a:p>
          <a:p>
            <a:pPr algn="ctr"/>
            <a:r>
              <a:rPr lang="en-GB" sz="1000" dirty="0">
                <a:solidFill>
                  <a:srgbClr val="D3D7EB"/>
                </a:solidFill>
                <a:latin typeface="Arial"/>
                <a:cs typeface="Arial"/>
              </a:rPr>
              <a:t>Our range of shipment options ensure </a:t>
            </a:r>
            <a:br>
              <a:rPr lang="en-GB" sz="1000" dirty="0">
                <a:solidFill>
                  <a:srgbClr val="D3D7EB"/>
                </a:solidFill>
                <a:latin typeface="Arial"/>
                <a:cs typeface="Arial"/>
              </a:rPr>
            </a:br>
            <a:r>
              <a:rPr lang="en-GB" sz="1000" dirty="0">
                <a:solidFill>
                  <a:srgbClr val="D3D7EB"/>
                </a:solidFill>
                <a:latin typeface="Arial"/>
                <a:cs typeface="Arial"/>
              </a:rPr>
              <a:t>you receive your order in the right </a:t>
            </a:r>
            <a:br>
              <a:rPr lang="en-GB" sz="1000" dirty="0">
                <a:solidFill>
                  <a:srgbClr val="D3D7EB"/>
                </a:solidFill>
                <a:latin typeface="Arial"/>
                <a:cs typeface="Arial"/>
              </a:rPr>
            </a:br>
            <a:r>
              <a:rPr lang="en-GB" sz="1000" dirty="0">
                <a:solidFill>
                  <a:srgbClr val="D3D7EB"/>
                </a:solidFill>
                <a:latin typeface="Arial"/>
                <a:cs typeface="Arial"/>
              </a:rPr>
              <a:t>place and at the right time, </a:t>
            </a:r>
            <a:br>
              <a:rPr lang="en-GB" sz="1000" dirty="0">
                <a:solidFill>
                  <a:srgbClr val="D3D7EB"/>
                </a:solidFill>
                <a:latin typeface="Arial"/>
                <a:cs typeface="Arial"/>
              </a:rPr>
            </a:br>
            <a:r>
              <a:rPr lang="en-GB" sz="1000" dirty="0">
                <a:solidFill>
                  <a:srgbClr val="D3D7EB"/>
                </a:solidFill>
                <a:latin typeface="Arial"/>
                <a:cs typeface="Arial"/>
              </a:rPr>
              <a:t>anywhere in the world.</a:t>
            </a:r>
          </a:p>
          <a:p>
            <a:pPr algn="ctr"/>
            <a:endParaRPr lang="en-GB" sz="1000" dirty="0">
              <a:solidFill>
                <a:srgbClr val="D3D7EB"/>
              </a:solidFill>
            </a:endParaRPr>
          </a:p>
          <a:p>
            <a:pPr algn="ctr"/>
            <a:endParaRPr lang="en-GB" sz="1000" dirty="0">
              <a:solidFill>
                <a:srgbClr val="D3D7EB"/>
              </a:solidFill>
            </a:endParaRPr>
          </a:p>
          <a:p>
            <a:pPr algn="ctr"/>
            <a:endParaRPr lang="en-GB" sz="1000" dirty="0">
              <a:solidFill>
                <a:srgbClr val="D3D7EB"/>
              </a:solidFill>
            </a:endParaRPr>
          </a:p>
          <a:p>
            <a:pPr algn="ctr"/>
            <a:endParaRPr lang="en-GB" sz="1000" dirty="0">
              <a:solidFill>
                <a:srgbClr val="D3D7EB"/>
              </a:solidFill>
            </a:endParaRPr>
          </a:p>
          <a:p>
            <a:pPr algn="ctr"/>
            <a:endParaRPr lang="en-GB" sz="1000" dirty="0">
              <a:solidFill>
                <a:srgbClr val="D3D7EB"/>
              </a:solidFill>
            </a:endParaRPr>
          </a:p>
          <a:p>
            <a:pPr algn="ctr"/>
            <a:endParaRPr lang="en-GB" sz="1000" dirty="0">
              <a:solidFill>
                <a:srgbClr val="D3D7EB"/>
              </a:solidFill>
            </a:endParaRPr>
          </a:p>
          <a:p>
            <a:pPr algn="ctr"/>
            <a:endParaRPr lang="en-GB" sz="1000" dirty="0">
              <a:solidFill>
                <a:srgbClr val="D3D7EB"/>
              </a:solidFill>
            </a:endParaRPr>
          </a:p>
          <a:p>
            <a:pPr algn="ctr"/>
            <a:endParaRPr lang="en-GB" sz="1200" dirty="0">
              <a:solidFill>
                <a:srgbClr val="D3D7EB"/>
              </a:solidFill>
            </a:endParaRPr>
          </a:p>
        </p:txBody>
      </p:sp>
      <p:sp>
        <p:nvSpPr>
          <p:cNvPr id="19" name="TextBox 18"/>
          <p:cNvSpPr txBox="1"/>
          <p:nvPr/>
        </p:nvSpPr>
        <p:spPr>
          <a:xfrm>
            <a:off x="6128419" y="2649052"/>
            <a:ext cx="2610419" cy="307777"/>
          </a:xfrm>
          <a:prstGeom prst="rect">
            <a:avLst/>
          </a:prstGeom>
          <a:solidFill>
            <a:srgbClr val="2587CC"/>
          </a:solidFill>
        </p:spPr>
        <p:txBody>
          <a:bodyPr wrap="square" rtlCol="0">
            <a:spAutoFit/>
          </a:bodyPr>
          <a:lstStyle/>
          <a:p>
            <a:pPr algn="ctr"/>
            <a:r>
              <a:rPr lang="en-US" sz="1400" dirty="0">
                <a:solidFill>
                  <a:srgbClr val="FFFFFF"/>
                </a:solidFill>
                <a:latin typeface="Arial"/>
                <a:cs typeface="Arial"/>
              </a:rPr>
              <a:t>GLOBAL LOGISTICS</a:t>
            </a:r>
          </a:p>
        </p:txBody>
      </p:sp>
      <p:pic>
        <p:nvPicPr>
          <p:cNvPr id="3" name="Picture 2" descr="A picture containing toy&#10;&#10;Description automatically generated">
            <a:extLst>
              <a:ext uri="{FF2B5EF4-FFF2-40B4-BE49-F238E27FC236}">
                <a16:creationId xmlns:a16="http://schemas.microsoft.com/office/drawing/2014/main" id="{21618C89-BBCE-4BDE-BAE6-AD42D539E411}"/>
              </a:ext>
            </a:extLst>
          </p:cNvPr>
          <p:cNvPicPr>
            <a:picLocks noChangeAspect="1"/>
          </p:cNvPicPr>
          <p:nvPr/>
        </p:nvPicPr>
        <p:blipFill>
          <a:blip r:embed="rId4"/>
          <a:stretch>
            <a:fillRect/>
          </a:stretch>
        </p:blipFill>
        <p:spPr>
          <a:xfrm>
            <a:off x="6128419" y="799198"/>
            <a:ext cx="2610419" cy="1841006"/>
          </a:xfrm>
          <a:prstGeom prst="rect">
            <a:avLst/>
          </a:prstGeom>
        </p:spPr>
      </p:pic>
      <p:pic>
        <p:nvPicPr>
          <p:cNvPr id="12" name="Picture 11" descr="A person sitting at a desk with a computer and a keyboard&#10;&#10;Description automatically generated with low confidence">
            <a:extLst>
              <a:ext uri="{FF2B5EF4-FFF2-40B4-BE49-F238E27FC236}">
                <a16:creationId xmlns:a16="http://schemas.microsoft.com/office/drawing/2014/main" id="{646E2491-6C26-4475-99FF-8E1639815093}"/>
              </a:ext>
            </a:extLst>
          </p:cNvPr>
          <p:cNvPicPr>
            <a:picLocks noChangeAspect="1"/>
          </p:cNvPicPr>
          <p:nvPr/>
        </p:nvPicPr>
        <p:blipFill>
          <a:blip r:embed="rId5"/>
          <a:stretch>
            <a:fillRect/>
          </a:stretch>
        </p:blipFill>
        <p:spPr>
          <a:xfrm>
            <a:off x="399569" y="793126"/>
            <a:ext cx="2623876" cy="1855926"/>
          </a:xfrm>
          <a:prstGeom prst="rect">
            <a:avLst/>
          </a:prstGeom>
        </p:spPr>
      </p:pic>
      <p:pic>
        <p:nvPicPr>
          <p:cNvPr id="21" name="Picture 20" descr="A picture containing wall, indoor&#10;&#10;Description automatically generated">
            <a:extLst>
              <a:ext uri="{FF2B5EF4-FFF2-40B4-BE49-F238E27FC236}">
                <a16:creationId xmlns:a16="http://schemas.microsoft.com/office/drawing/2014/main" id="{7F273408-F6C7-4678-9241-565FA115A89D}"/>
              </a:ext>
            </a:extLst>
          </p:cNvPr>
          <p:cNvPicPr>
            <a:picLocks noChangeAspect="1"/>
          </p:cNvPicPr>
          <p:nvPr/>
        </p:nvPicPr>
        <p:blipFill>
          <a:blip r:embed="rId6"/>
          <a:stretch>
            <a:fillRect/>
          </a:stretch>
        </p:blipFill>
        <p:spPr>
          <a:xfrm>
            <a:off x="3266789" y="799198"/>
            <a:ext cx="2610419" cy="1840759"/>
          </a:xfrm>
          <a:prstGeom prst="rect">
            <a:avLst/>
          </a:prstGeom>
        </p:spPr>
      </p:pic>
      <p:sp>
        <p:nvSpPr>
          <p:cNvPr id="2" name="Oval 1">
            <a:extLst>
              <a:ext uri="{FF2B5EF4-FFF2-40B4-BE49-F238E27FC236}">
                <a16:creationId xmlns:a16="http://schemas.microsoft.com/office/drawing/2014/main" id="{A96E8EA5-96EE-D7B5-4F9B-014920CCE530}"/>
              </a:ext>
            </a:extLst>
          </p:cNvPr>
          <p:cNvSpPr/>
          <p:nvPr/>
        </p:nvSpPr>
        <p:spPr>
          <a:xfrm>
            <a:off x="120457" y="5803271"/>
            <a:ext cx="1319044" cy="97729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8" name="Imatge 7">
            <a:extLst>
              <a:ext uri="{FF2B5EF4-FFF2-40B4-BE49-F238E27FC236}">
                <a16:creationId xmlns:a16="http://schemas.microsoft.com/office/drawing/2014/main" id="{4EC7C874-1833-7C72-1D9B-8EE808862D81}"/>
              </a:ext>
            </a:extLst>
          </p:cNvPr>
          <p:cNvPicPr>
            <a:picLocks noChangeAspect="1"/>
          </p:cNvPicPr>
          <p:nvPr/>
        </p:nvPicPr>
        <p:blipFill>
          <a:blip r:embed="rId7"/>
          <a:stretch>
            <a:fillRect/>
          </a:stretch>
        </p:blipFill>
        <p:spPr>
          <a:xfrm>
            <a:off x="155733" y="5875191"/>
            <a:ext cx="1178174" cy="848381"/>
          </a:xfrm>
          <a:prstGeom prst="rect">
            <a:avLst/>
          </a:prstGeom>
        </p:spPr>
      </p:pic>
      <p:sp>
        <p:nvSpPr>
          <p:cNvPr id="10" name="TextBox 15">
            <a:extLst>
              <a:ext uri="{FF2B5EF4-FFF2-40B4-BE49-F238E27FC236}">
                <a16:creationId xmlns:a16="http://schemas.microsoft.com/office/drawing/2014/main" id="{2C2C4AF1-4005-4260-69B4-D943D62756EA}"/>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8">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8">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1" name="TextBox 5">
            <a:extLst>
              <a:ext uri="{FF2B5EF4-FFF2-40B4-BE49-F238E27FC236}">
                <a16:creationId xmlns:a16="http://schemas.microsoft.com/office/drawing/2014/main" id="{B95DE9EC-A067-9216-1CC6-0D7A490FBA5C}"/>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172446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ppt_y</p:attrName>
                                        </p:attrNameLst>
                                      </p:cBhvr>
                                      <p:tavLst>
                                        <p:tav tm="0">
                                          <p:val>
                                            <p:strVal val="#ppt_y-#ppt_h*1.125000"/>
                                          </p:val>
                                        </p:tav>
                                        <p:tav tm="100000">
                                          <p:val>
                                            <p:strVal val="#ppt_y"/>
                                          </p:val>
                                        </p:tav>
                                      </p:tavLst>
                                    </p:anim>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p:tgtEl>
                                          <p:spTgt spid="9"/>
                                        </p:tgtEl>
                                        <p:attrNameLst>
                                          <p:attrName>ppt_y</p:attrName>
                                        </p:attrNameLst>
                                      </p:cBhvr>
                                      <p:tavLst>
                                        <p:tav tm="0">
                                          <p:val>
                                            <p:strVal val="#ppt_y+#ppt_h*1.125000"/>
                                          </p:val>
                                        </p:tav>
                                        <p:tav tm="100000">
                                          <p:val>
                                            <p:strVal val="#ppt_y"/>
                                          </p:val>
                                        </p:tav>
                                      </p:tavLst>
                                    </p:anim>
                                    <p:animEffect transition="in" filter="wipe(up)">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down)">
                                      <p:cBhvr>
                                        <p:cTn id="30" dur="500"/>
                                        <p:tgtEl>
                                          <p:spTgt spid="17"/>
                                        </p:tgtEl>
                                      </p:cBhvr>
                                    </p:animEffect>
                                  </p:childTnLst>
                                </p:cTn>
                              </p:par>
                            </p:childTnLst>
                          </p:cTn>
                        </p:par>
                        <p:par>
                          <p:cTn id="31" fill="hold">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1000"/>
                                        <p:tgtEl>
                                          <p:spTgt spid="16"/>
                                        </p:tgtEl>
                                        <p:attrNameLst>
                                          <p:attrName>ppt_y</p:attrName>
                                        </p:attrNameLst>
                                      </p:cBhvr>
                                      <p:tavLst>
                                        <p:tav tm="0">
                                          <p:val>
                                            <p:strVal val="#ppt_y+#ppt_h*1.125000"/>
                                          </p:val>
                                        </p:tav>
                                        <p:tav tm="100000">
                                          <p:val>
                                            <p:strVal val="#ppt_y"/>
                                          </p:val>
                                        </p:tav>
                                      </p:tavLst>
                                    </p:anim>
                                    <p:animEffect transition="in" filter="wipe(up)">
                                      <p:cBhvr>
                                        <p:cTn id="35" dur="1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p:tgtEl>
                                          <p:spTgt spid="19"/>
                                        </p:tgtEl>
                                        <p:attrNameLst>
                                          <p:attrName>ppt_y</p:attrName>
                                        </p:attrNameLst>
                                      </p:cBhvr>
                                      <p:tavLst>
                                        <p:tav tm="0">
                                          <p:val>
                                            <p:strVal val="#ppt_y-#ppt_h*1.125000"/>
                                          </p:val>
                                        </p:tav>
                                        <p:tav tm="100000">
                                          <p:val>
                                            <p:strVal val="#ppt_y"/>
                                          </p:val>
                                        </p:tav>
                                      </p:tavLst>
                                    </p:anim>
                                    <p:animEffect transition="in" filter="wipe(down)">
                                      <p:cBhvr>
                                        <p:cTn id="41" dur="500"/>
                                        <p:tgtEl>
                                          <p:spTgt spid="19"/>
                                        </p:tgtEl>
                                      </p:cBhvr>
                                    </p:animEffect>
                                  </p:childTnLst>
                                </p:cTn>
                              </p:par>
                            </p:childTnLst>
                          </p:cTn>
                        </p:par>
                        <p:par>
                          <p:cTn id="42" fill="hold">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000"/>
                                        <p:tgtEl>
                                          <p:spTgt spid="18"/>
                                        </p:tgtEl>
                                        <p:attrNameLst>
                                          <p:attrName>ppt_y</p:attrName>
                                        </p:attrNameLst>
                                      </p:cBhvr>
                                      <p:tavLst>
                                        <p:tav tm="0">
                                          <p:val>
                                            <p:strVal val="#ppt_y+#ppt_h*1.125000"/>
                                          </p:val>
                                        </p:tav>
                                        <p:tav tm="100000">
                                          <p:val>
                                            <p:strVal val="#ppt_y"/>
                                          </p:val>
                                        </p:tav>
                                      </p:tavLst>
                                    </p:anim>
                                    <p:animEffect transition="in" filter="wipe(up)">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3"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ervices-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HEADLINE-CUR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ADDING VALUE</a:t>
            </a:r>
          </a:p>
        </p:txBody>
      </p:sp>
      <p:sp>
        <p:nvSpPr>
          <p:cNvPr id="7" name="TextBox 6"/>
          <p:cNvSpPr txBox="1"/>
          <p:nvPr/>
        </p:nvSpPr>
        <p:spPr>
          <a:xfrm>
            <a:off x="399568" y="591645"/>
            <a:ext cx="8332291" cy="2381280"/>
          </a:xfrm>
          <a:prstGeom prst="rect">
            <a:avLst/>
          </a:prstGeom>
          <a:solidFill>
            <a:srgbClr val="2587CC">
              <a:alpha val="50000"/>
            </a:srgbClr>
          </a:solidFill>
        </p:spPr>
        <p:txBody>
          <a:bodyPr wrap="square" lIns="432000" tIns="288000" bIns="324000" rtlCol="0">
            <a:spAutoFit/>
          </a:bodyPr>
          <a:lstStyle/>
          <a:p>
            <a:pPr marL="171450" indent="-171450">
              <a:lnSpc>
                <a:spcPct val="150000"/>
              </a:lnSpc>
              <a:buClr>
                <a:schemeClr val="bg1"/>
              </a:buClr>
              <a:buFont typeface="Wingdings" charset="2"/>
              <a:buChar char=""/>
            </a:pPr>
            <a:r>
              <a:rPr lang="en-GB" sz="1100" dirty="0">
                <a:solidFill>
                  <a:srgbClr val="D3D7EB"/>
                </a:solidFill>
                <a:latin typeface="Arial"/>
                <a:cs typeface="Arial"/>
              </a:rPr>
              <a:t>Client cost benefits – without the cultural &amp; communication challenges</a:t>
            </a:r>
          </a:p>
          <a:p>
            <a:pPr marL="171450" indent="-171450">
              <a:lnSpc>
                <a:spcPct val="150000"/>
              </a:lnSpc>
              <a:buClr>
                <a:schemeClr val="bg1"/>
              </a:buClr>
              <a:buFont typeface="Wingdings" charset="2"/>
              <a:buChar char=""/>
            </a:pPr>
            <a:r>
              <a:rPr lang="en-GB" sz="1100" dirty="0">
                <a:solidFill>
                  <a:srgbClr val="D3D7EB"/>
                </a:solidFill>
                <a:latin typeface="Arial"/>
                <a:cs typeface="Arial"/>
              </a:rPr>
              <a:t>Our own skilled Engineering &amp; Quality staff in both Europe &amp; Asia</a:t>
            </a:r>
          </a:p>
          <a:p>
            <a:pPr marL="171450" indent="-171450">
              <a:lnSpc>
                <a:spcPct val="150000"/>
              </a:lnSpc>
              <a:buClr>
                <a:schemeClr val="bg1"/>
              </a:buClr>
              <a:buFont typeface="Wingdings" charset="2"/>
              <a:buChar char=""/>
            </a:pPr>
            <a:r>
              <a:rPr lang="en-GB" sz="1100" dirty="0">
                <a:solidFill>
                  <a:srgbClr val="D3D7EB"/>
                </a:solidFill>
                <a:latin typeface="Arial"/>
                <a:cs typeface="Arial"/>
              </a:rPr>
              <a:t>In depth knowledge of Chinese PCB Fabrication partners (Capabilities/Approvals/Expertise)</a:t>
            </a:r>
          </a:p>
          <a:p>
            <a:pPr marL="171450" indent="-171450">
              <a:lnSpc>
                <a:spcPct val="150000"/>
              </a:lnSpc>
              <a:buClr>
                <a:schemeClr val="bg1"/>
              </a:buClr>
              <a:buFont typeface="Wingdings" charset="2"/>
              <a:buChar char=""/>
            </a:pPr>
            <a:r>
              <a:rPr lang="en-GB" sz="1100" dirty="0">
                <a:solidFill>
                  <a:srgbClr val="D3D7EB"/>
                </a:solidFill>
                <a:latin typeface="Arial"/>
                <a:cs typeface="Arial"/>
              </a:rPr>
              <a:t>“Best-fit” factory selection – multiple PCB Fab partners</a:t>
            </a:r>
          </a:p>
          <a:p>
            <a:pPr marL="171450" indent="-171450">
              <a:lnSpc>
                <a:spcPct val="150000"/>
              </a:lnSpc>
              <a:buClr>
                <a:schemeClr val="bg1"/>
              </a:buClr>
              <a:buFont typeface="Wingdings" charset="2"/>
              <a:buChar char=""/>
            </a:pPr>
            <a:r>
              <a:rPr lang="en-GB" sz="1100" dirty="0">
                <a:solidFill>
                  <a:srgbClr val="D3D7EB"/>
                </a:solidFill>
                <a:latin typeface="Arial"/>
                <a:cs typeface="Arial"/>
              </a:rPr>
              <a:t>Tried &amp; tested logistics – local contact points, Heathrow, Stansted &amp; London Gateway.</a:t>
            </a:r>
          </a:p>
          <a:p>
            <a:pPr marL="171450" indent="-171450">
              <a:lnSpc>
                <a:spcPct val="150000"/>
              </a:lnSpc>
              <a:buClr>
                <a:schemeClr val="bg1"/>
              </a:buClr>
              <a:buFont typeface="Wingdings" charset="2"/>
              <a:buChar char=""/>
            </a:pPr>
            <a:r>
              <a:rPr lang="en-GB" sz="1100" dirty="0">
                <a:solidFill>
                  <a:srgbClr val="D3D7EB"/>
                </a:solidFill>
                <a:latin typeface="Arial"/>
                <a:cs typeface="Arial"/>
              </a:rPr>
              <a:t>Quality underwritten</a:t>
            </a:r>
          </a:p>
          <a:p>
            <a:pPr marL="171450" indent="-171450">
              <a:lnSpc>
                <a:spcPct val="150000"/>
              </a:lnSpc>
              <a:buClr>
                <a:schemeClr val="bg1"/>
              </a:buClr>
              <a:buFont typeface="Wingdings" charset="2"/>
              <a:buChar char=""/>
            </a:pPr>
            <a:r>
              <a:rPr lang="en-GB" sz="1100" dirty="0">
                <a:solidFill>
                  <a:srgbClr val="D3D7EB"/>
                </a:solidFill>
                <a:latin typeface="Arial"/>
                <a:cs typeface="Arial"/>
              </a:rPr>
              <a:t>All PRC factory partners are subject to regular annual audits by our staff and our customers – supply-line transparency</a:t>
            </a:r>
          </a:p>
        </p:txBody>
      </p:sp>
      <p:graphicFrame>
        <p:nvGraphicFramePr>
          <p:cNvPr id="8" name="Diagram 7"/>
          <p:cNvGraphicFramePr/>
          <p:nvPr>
            <p:extLst>
              <p:ext uri="{D42A27DB-BD31-4B8C-83A1-F6EECF244321}">
                <p14:modId xmlns:p14="http://schemas.microsoft.com/office/powerpoint/2010/main" val="2208284617"/>
              </p:ext>
            </p:extLst>
          </p:nvPr>
        </p:nvGraphicFramePr>
        <p:xfrm>
          <a:off x="403923" y="3044936"/>
          <a:ext cx="8327935" cy="252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Left-Right Arrow 8"/>
          <p:cNvSpPr/>
          <p:nvPr/>
        </p:nvSpPr>
        <p:spPr>
          <a:xfrm>
            <a:off x="741150" y="5077682"/>
            <a:ext cx="7661700" cy="299757"/>
          </a:xfrm>
          <a:prstGeom prst="leftRightArrow">
            <a:avLst/>
          </a:prstGeom>
          <a:solidFill>
            <a:srgbClr val="2587CC"/>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Oval 1">
            <a:extLst>
              <a:ext uri="{FF2B5EF4-FFF2-40B4-BE49-F238E27FC236}">
                <a16:creationId xmlns:a16="http://schemas.microsoft.com/office/drawing/2014/main" id="{5955DB43-A933-224E-0B1E-9AD725512843}"/>
              </a:ext>
            </a:extLst>
          </p:cNvPr>
          <p:cNvSpPr/>
          <p:nvPr/>
        </p:nvSpPr>
        <p:spPr>
          <a:xfrm>
            <a:off x="117694" y="5721790"/>
            <a:ext cx="1204111" cy="105877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3" name="Imatge 2">
            <a:extLst>
              <a:ext uri="{FF2B5EF4-FFF2-40B4-BE49-F238E27FC236}">
                <a16:creationId xmlns:a16="http://schemas.microsoft.com/office/drawing/2014/main" id="{B01B5EBA-FAC4-AF9F-A5E2-5FB748479A75}"/>
              </a:ext>
            </a:extLst>
          </p:cNvPr>
          <p:cNvPicPr>
            <a:picLocks noChangeAspect="1"/>
          </p:cNvPicPr>
          <p:nvPr/>
        </p:nvPicPr>
        <p:blipFill>
          <a:blip r:embed="rId9"/>
          <a:stretch>
            <a:fillRect/>
          </a:stretch>
        </p:blipFill>
        <p:spPr>
          <a:xfrm>
            <a:off x="155733" y="5875191"/>
            <a:ext cx="1178174" cy="848381"/>
          </a:xfrm>
          <a:prstGeom prst="rect">
            <a:avLst/>
          </a:prstGeom>
        </p:spPr>
      </p:pic>
      <p:sp>
        <p:nvSpPr>
          <p:cNvPr id="11" name="TextBox 15">
            <a:extLst>
              <a:ext uri="{FF2B5EF4-FFF2-40B4-BE49-F238E27FC236}">
                <a16:creationId xmlns:a16="http://schemas.microsoft.com/office/drawing/2014/main" id="{3829BB6F-3075-E2CE-2E1E-434144915916}"/>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10">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10">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2" name="TextBox 5">
            <a:extLst>
              <a:ext uri="{FF2B5EF4-FFF2-40B4-BE49-F238E27FC236}">
                <a16:creationId xmlns:a16="http://schemas.microsoft.com/office/drawing/2014/main" id="{BAFD4EFE-0053-AE64-4BF2-0B062D9CB8DF}"/>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11745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fade">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par>
                          <p:cTn id="54" fill="hold">
                            <p:stCondLst>
                              <p:cond delay="500"/>
                            </p:stCondLst>
                            <p:childTnLst>
                              <p:par>
                                <p:cTn id="55" presetID="55"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2000" fill="hold"/>
                                        <p:tgtEl>
                                          <p:spTgt spid="9"/>
                                        </p:tgtEl>
                                        <p:attrNameLst>
                                          <p:attrName>ppt_w</p:attrName>
                                        </p:attrNameLst>
                                      </p:cBhvr>
                                      <p:tavLst>
                                        <p:tav tm="0">
                                          <p:val>
                                            <p:strVal val="#ppt_w*0.70"/>
                                          </p:val>
                                        </p:tav>
                                        <p:tav tm="100000">
                                          <p:val>
                                            <p:strVal val="#ppt_w"/>
                                          </p:val>
                                        </p:tav>
                                      </p:tavLst>
                                    </p:anim>
                                    <p:anim calcmode="lin" valueType="num">
                                      <p:cBhvr>
                                        <p:cTn id="58" dur="2000" fill="hold"/>
                                        <p:tgtEl>
                                          <p:spTgt spid="9"/>
                                        </p:tgtEl>
                                        <p:attrNameLst>
                                          <p:attrName>ppt_h</p:attrName>
                                        </p:attrNameLst>
                                      </p:cBhvr>
                                      <p:tavLst>
                                        <p:tav tm="0">
                                          <p:val>
                                            <p:strVal val="#ppt_h"/>
                                          </p:val>
                                        </p:tav>
                                        <p:tav tm="100000">
                                          <p:val>
                                            <p:strVal val="#ppt_h"/>
                                          </p:val>
                                        </p:tav>
                                      </p:tavLst>
                                    </p:anim>
                                    <p:animEffect transition="in" filter="fade">
                                      <p:cBhvr>
                                        <p:cTn id="5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abilities-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Afbeelding 6" descr="pcb-hand-back1.jpg">
            <a:extLst>
              <a:ext uri="{FF2B5EF4-FFF2-40B4-BE49-F238E27FC236}">
                <a16:creationId xmlns:a16="http://schemas.microsoft.com/office/drawing/2014/main" id="{39351C55-9CCB-4D35-98B4-A6DB2C5A29E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9912" y="2602039"/>
            <a:ext cx="4214088" cy="3246601"/>
          </a:xfrm>
          <a:prstGeom prst="rect">
            <a:avLst/>
          </a:prstGeom>
        </p:spPr>
      </p:pic>
      <p:pic>
        <p:nvPicPr>
          <p:cNvPr id="4" name="Picture 3" descr="HEADLINE-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CAPABILITIES</a:t>
            </a:r>
          </a:p>
        </p:txBody>
      </p:sp>
      <p:sp>
        <p:nvSpPr>
          <p:cNvPr id="7" name="TextBox 6"/>
          <p:cNvSpPr txBox="1"/>
          <p:nvPr/>
        </p:nvSpPr>
        <p:spPr>
          <a:xfrm>
            <a:off x="399568" y="520653"/>
            <a:ext cx="8332291" cy="1049857"/>
          </a:xfrm>
          <a:prstGeom prst="rect">
            <a:avLst/>
          </a:prstGeom>
          <a:solidFill>
            <a:srgbClr val="2587CC">
              <a:alpha val="50000"/>
            </a:srgbClr>
          </a:solidFill>
        </p:spPr>
        <p:txBody>
          <a:bodyPr wrap="square" lIns="432000" tIns="216000" bIns="144000" rtlCol="0">
            <a:spAutoFit/>
          </a:bodyPr>
          <a:lstStyle/>
          <a:p>
            <a:pPr>
              <a:buClr>
                <a:schemeClr val="bg1"/>
              </a:buClr>
            </a:pPr>
            <a:r>
              <a:rPr lang="en-GB" sz="1400" dirty="0">
                <a:solidFill>
                  <a:schemeClr val="bg1"/>
                </a:solidFill>
                <a:latin typeface="Arial"/>
                <a:cs typeface="Arial"/>
              </a:rPr>
              <a:t>UK, Europe or Far East Manufactured</a:t>
            </a:r>
          </a:p>
          <a:p>
            <a:pPr>
              <a:buClr>
                <a:schemeClr val="bg1"/>
              </a:buClr>
            </a:pPr>
            <a:endParaRPr lang="en-GB" sz="1100" dirty="0">
              <a:solidFill>
                <a:srgbClr val="D3D7EB"/>
              </a:solidFill>
              <a:latin typeface="Arial"/>
              <a:cs typeface="Arial"/>
            </a:endParaRPr>
          </a:p>
          <a:p>
            <a:pPr marL="171450" indent="-171450">
              <a:lnSpc>
                <a:spcPct val="60000"/>
              </a:lnSpc>
              <a:buClr>
                <a:schemeClr val="bg1"/>
              </a:buClr>
              <a:buFont typeface="Wingdings" charset="2"/>
              <a:buChar char=""/>
            </a:pPr>
            <a:r>
              <a:rPr lang="en-GB" sz="1050" dirty="0">
                <a:solidFill>
                  <a:srgbClr val="D3D7EB"/>
                </a:solidFill>
                <a:latin typeface="Arial"/>
                <a:cs typeface="Arial"/>
              </a:rPr>
              <a:t>We can produce IMS, Ceramic, Long Boards, Flex, Rigid-flex and Heavy Copper PCBS.</a:t>
            </a:r>
          </a:p>
          <a:p>
            <a:pPr marL="171450" indent="-171450">
              <a:lnSpc>
                <a:spcPct val="60000"/>
              </a:lnSpc>
              <a:buClr>
                <a:schemeClr val="bg1"/>
              </a:buClr>
              <a:buFont typeface="Wingdings" charset="2"/>
              <a:buChar char=""/>
            </a:pPr>
            <a:endParaRPr lang="en-GB" sz="1050" dirty="0">
              <a:solidFill>
                <a:srgbClr val="D3D7EB"/>
              </a:solidFill>
              <a:latin typeface="Arial"/>
              <a:cs typeface="Arial"/>
            </a:endParaRPr>
          </a:p>
          <a:p>
            <a:pPr marL="171450" indent="-171450">
              <a:lnSpc>
                <a:spcPct val="60000"/>
              </a:lnSpc>
              <a:buClr>
                <a:schemeClr val="bg1"/>
              </a:buClr>
              <a:buFont typeface="Wingdings" charset="2"/>
              <a:buChar char=""/>
            </a:pPr>
            <a:r>
              <a:rPr lang="en-GB" sz="1050" dirty="0">
                <a:solidFill>
                  <a:srgbClr val="D3D7EB"/>
                </a:solidFill>
                <a:latin typeface="Arial"/>
                <a:cs typeface="Arial"/>
              </a:rPr>
              <a:t>For your FR4 requirements, we can manufacture PCBs ranging from single-sided, to complex boards in excess of 50x layers</a:t>
            </a:r>
            <a:r>
              <a:rPr lang="en-GB" sz="1050" dirty="0">
                <a:solidFill>
                  <a:srgbClr val="D3D7EB"/>
                </a:solidFill>
              </a:rPr>
              <a:t>. </a:t>
            </a:r>
          </a:p>
        </p:txBody>
      </p:sp>
      <p:graphicFrame>
        <p:nvGraphicFramePr>
          <p:cNvPr id="10" name="Diagram 9"/>
          <p:cNvGraphicFramePr/>
          <p:nvPr>
            <p:extLst>
              <p:ext uri="{D42A27DB-BD31-4B8C-83A1-F6EECF244321}">
                <p14:modId xmlns:p14="http://schemas.microsoft.com/office/powerpoint/2010/main" val="4180863829"/>
              </p:ext>
            </p:extLst>
          </p:nvPr>
        </p:nvGraphicFramePr>
        <p:xfrm>
          <a:off x="399568" y="1616635"/>
          <a:ext cx="3747744" cy="20610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Left-Right Arrow 14"/>
          <p:cNvSpPr/>
          <p:nvPr/>
        </p:nvSpPr>
        <p:spPr>
          <a:xfrm>
            <a:off x="554372" y="3278370"/>
            <a:ext cx="3441498" cy="239120"/>
          </a:xfrm>
          <a:prstGeom prst="leftRightArrow">
            <a:avLst/>
          </a:prstGeom>
          <a:solidFill>
            <a:srgbClr val="2587CC"/>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graphicFrame>
        <p:nvGraphicFramePr>
          <p:cNvPr id="19" name="Diagram 18"/>
          <p:cNvGraphicFramePr/>
          <p:nvPr>
            <p:extLst>
              <p:ext uri="{D42A27DB-BD31-4B8C-83A1-F6EECF244321}">
                <p14:modId xmlns:p14="http://schemas.microsoft.com/office/powerpoint/2010/main" val="1494452164"/>
              </p:ext>
            </p:extLst>
          </p:nvPr>
        </p:nvGraphicFramePr>
        <p:xfrm>
          <a:off x="399568" y="3715974"/>
          <a:ext cx="3747744" cy="206109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 name="Left-Right Arrow 19"/>
          <p:cNvSpPr/>
          <p:nvPr/>
        </p:nvSpPr>
        <p:spPr>
          <a:xfrm>
            <a:off x="554371" y="5379212"/>
            <a:ext cx="3439381" cy="239120"/>
          </a:xfrm>
          <a:prstGeom prst="leftRightArrow">
            <a:avLst/>
          </a:prstGeom>
          <a:solidFill>
            <a:srgbClr val="2587CC"/>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 name="Oval 2">
            <a:extLst>
              <a:ext uri="{FF2B5EF4-FFF2-40B4-BE49-F238E27FC236}">
                <a16:creationId xmlns:a16="http://schemas.microsoft.com/office/drawing/2014/main" id="{BA6B3BC1-982A-08FD-61FC-5764FC01C888}"/>
              </a:ext>
            </a:extLst>
          </p:cNvPr>
          <p:cNvSpPr/>
          <p:nvPr/>
        </p:nvSpPr>
        <p:spPr>
          <a:xfrm>
            <a:off x="63374" y="5848640"/>
            <a:ext cx="1394233" cy="931924"/>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6" name="Imatge 5">
            <a:extLst>
              <a:ext uri="{FF2B5EF4-FFF2-40B4-BE49-F238E27FC236}">
                <a16:creationId xmlns:a16="http://schemas.microsoft.com/office/drawing/2014/main" id="{9DF4EB17-4F2E-94BE-D9D2-F38FD8434EA6}"/>
              </a:ext>
            </a:extLst>
          </p:cNvPr>
          <p:cNvPicPr>
            <a:picLocks noChangeAspect="1"/>
          </p:cNvPicPr>
          <p:nvPr/>
        </p:nvPicPr>
        <p:blipFill>
          <a:blip r:embed="rId15"/>
          <a:stretch>
            <a:fillRect/>
          </a:stretch>
        </p:blipFill>
        <p:spPr>
          <a:xfrm>
            <a:off x="155733" y="5875191"/>
            <a:ext cx="1178174" cy="848381"/>
          </a:xfrm>
          <a:prstGeom prst="rect">
            <a:avLst/>
          </a:prstGeom>
        </p:spPr>
      </p:pic>
      <p:sp>
        <p:nvSpPr>
          <p:cNvPr id="9" name="TextBox 15">
            <a:extLst>
              <a:ext uri="{FF2B5EF4-FFF2-40B4-BE49-F238E27FC236}">
                <a16:creationId xmlns:a16="http://schemas.microsoft.com/office/drawing/2014/main" id="{B50A3836-DB6A-1538-4D31-17718135DFC6}"/>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16">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16">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1" name="TextBox 5">
            <a:extLst>
              <a:ext uri="{FF2B5EF4-FFF2-40B4-BE49-F238E27FC236}">
                <a16:creationId xmlns:a16="http://schemas.microsoft.com/office/drawing/2014/main" id="{E238AA8E-30B9-5BC7-B2B8-DA309B4E0943}"/>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83742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5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500"/>
                            </p:stCondLst>
                            <p:childTnLst>
                              <p:par>
                                <p:cTn id="35" presetID="55"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2000" fill="hold"/>
                                        <p:tgtEl>
                                          <p:spTgt spid="15"/>
                                        </p:tgtEl>
                                        <p:attrNameLst>
                                          <p:attrName>ppt_w</p:attrName>
                                        </p:attrNameLst>
                                      </p:cBhvr>
                                      <p:tavLst>
                                        <p:tav tm="0">
                                          <p:val>
                                            <p:strVal val="#ppt_w*0.70"/>
                                          </p:val>
                                        </p:tav>
                                        <p:tav tm="100000">
                                          <p:val>
                                            <p:strVal val="#ppt_w"/>
                                          </p:val>
                                        </p:tav>
                                      </p:tavLst>
                                    </p:anim>
                                    <p:anim calcmode="lin" valueType="num">
                                      <p:cBhvr>
                                        <p:cTn id="38" dur="2000" fill="hold"/>
                                        <p:tgtEl>
                                          <p:spTgt spid="15"/>
                                        </p:tgtEl>
                                        <p:attrNameLst>
                                          <p:attrName>ppt_h</p:attrName>
                                        </p:attrNameLst>
                                      </p:cBhvr>
                                      <p:tavLst>
                                        <p:tav tm="0">
                                          <p:val>
                                            <p:strVal val="#ppt_h"/>
                                          </p:val>
                                        </p:tav>
                                        <p:tav tm="100000">
                                          <p:val>
                                            <p:strVal val="#ppt_h"/>
                                          </p:val>
                                        </p:tav>
                                      </p:tavLst>
                                    </p:anim>
                                    <p:animEffect transition="in" filter="fade">
                                      <p:cBhvr>
                                        <p:cTn id="39" dur="20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55"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2000" fill="hold"/>
                                        <p:tgtEl>
                                          <p:spTgt spid="20"/>
                                        </p:tgtEl>
                                        <p:attrNameLst>
                                          <p:attrName>ppt_w</p:attrName>
                                        </p:attrNameLst>
                                      </p:cBhvr>
                                      <p:tavLst>
                                        <p:tav tm="0">
                                          <p:val>
                                            <p:strVal val="#ppt_w*0.70"/>
                                          </p:val>
                                        </p:tav>
                                        <p:tav tm="100000">
                                          <p:val>
                                            <p:strVal val="#ppt_w"/>
                                          </p:val>
                                        </p:tav>
                                      </p:tavLst>
                                    </p:anim>
                                    <p:anim calcmode="lin" valueType="num">
                                      <p:cBhvr>
                                        <p:cTn id="46" dur="2000" fill="hold"/>
                                        <p:tgtEl>
                                          <p:spTgt spid="20"/>
                                        </p:tgtEl>
                                        <p:attrNameLst>
                                          <p:attrName>ppt_h</p:attrName>
                                        </p:attrNameLst>
                                      </p:cBhvr>
                                      <p:tavLst>
                                        <p:tav tm="0">
                                          <p:val>
                                            <p:strVal val="#ppt_h"/>
                                          </p:val>
                                        </p:tav>
                                        <p:tav tm="100000">
                                          <p:val>
                                            <p:strVal val="#ppt_h"/>
                                          </p:val>
                                        </p:tav>
                                      </p:tavLst>
                                    </p:anim>
                                    <p:animEffect transition="in" filter="fade">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0" grpId="0">
        <p:bldAsOne/>
      </p:bldGraphic>
      <p:bldGraphic spid="1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abilities-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Heavy-copp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788" y="3411045"/>
            <a:ext cx="3445933" cy="2422492"/>
          </a:xfrm>
          <a:prstGeom prst="rect">
            <a:avLst/>
          </a:prstGeom>
        </p:spPr>
      </p:pic>
      <p:pic>
        <p:nvPicPr>
          <p:cNvPr id="4" name="Picture 3" descr="HEADLINE-CURV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CAPABILITIES</a:t>
            </a:r>
          </a:p>
        </p:txBody>
      </p:sp>
      <p:sp>
        <p:nvSpPr>
          <p:cNvPr id="7" name="TextBox 6"/>
          <p:cNvSpPr txBox="1"/>
          <p:nvPr/>
        </p:nvSpPr>
        <p:spPr>
          <a:xfrm>
            <a:off x="399568" y="520653"/>
            <a:ext cx="8344864" cy="1530245"/>
          </a:xfrm>
          <a:prstGeom prst="rect">
            <a:avLst/>
          </a:prstGeom>
          <a:solidFill>
            <a:srgbClr val="2587CC">
              <a:alpha val="50000"/>
            </a:srgbClr>
          </a:solidFill>
        </p:spPr>
        <p:txBody>
          <a:bodyPr wrap="square" lIns="432000" tIns="216000" bIns="144000" rtlCol="0">
            <a:spAutoFit/>
          </a:bodyPr>
          <a:lstStyle/>
          <a:p>
            <a:pPr>
              <a:buClr>
                <a:schemeClr val="bg1"/>
              </a:buClr>
            </a:pPr>
            <a:r>
              <a:rPr lang="en-GB" sz="1400" dirty="0">
                <a:solidFill>
                  <a:schemeClr val="bg1"/>
                </a:solidFill>
                <a:latin typeface="Arial"/>
                <a:cs typeface="Arial"/>
              </a:rPr>
              <a:t>Heavy Copper </a:t>
            </a:r>
            <a:r>
              <a:rPr lang="mr-IN" sz="1400" dirty="0">
                <a:solidFill>
                  <a:schemeClr val="bg1"/>
                </a:solidFill>
                <a:latin typeface="Arial"/>
                <a:cs typeface="Arial"/>
              </a:rPr>
              <a:t>–</a:t>
            </a:r>
            <a:r>
              <a:rPr lang="en-GB" sz="1400" dirty="0">
                <a:solidFill>
                  <a:schemeClr val="bg1"/>
                </a:solidFill>
                <a:latin typeface="Arial"/>
                <a:cs typeface="Arial"/>
              </a:rPr>
              <a:t> High Power Applications</a:t>
            </a:r>
          </a:p>
          <a:p>
            <a:pPr>
              <a:buClr>
                <a:schemeClr val="bg1"/>
              </a:buClr>
            </a:pPr>
            <a:endParaRPr lang="en-GB" sz="1100" dirty="0">
              <a:solidFill>
                <a:srgbClr val="D3D7EB"/>
              </a:solidFill>
              <a:latin typeface="Arial"/>
              <a:cs typeface="Arial"/>
            </a:endParaRPr>
          </a:p>
          <a:p>
            <a:pPr marL="171450" indent="-171450">
              <a:lnSpc>
                <a:spcPct val="60000"/>
              </a:lnSpc>
              <a:buClr>
                <a:schemeClr val="bg1"/>
              </a:buClr>
              <a:buFont typeface="Wingdings" charset="2"/>
              <a:buChar char=""/>
            </a:pPr>
            <a:r>
              <a:rPr lang="en-GB" sz="1050" dirty="0">
                <a:solidFill>
                  <a:srgbClr val="D3D7EB"/>
                </a:solidFill>
                <a:latin typeface="Arial"/>
                <a:cs typeface="Arial"/>
              </a:rPr>
              <a:t>Heavy copper PCBs are printed circuit boards with 3oz or more of finished copper in the inner and/or outer layers</a:t>
            </a:r>
          </a:p>
          <a:p>
            <a:pPr marL="171450" indent="-171450">
              <a:lnSpc>
                <a:spcPct val="60000"/>
              </a:lnSpc>
              <a:buClr>
                <a:schemeClr val="bg1"/>
              </a:buClr>
              <a:buFont typeface="Wingdings" charset="2"/>
              <a:buChar char=""/>
            </a:pPr>
            <a:endParaRPr lang="en-GB" sz="1050" dirty="0">
              <a:solidFill>
                <a:srgbClr val="D3D7EB"/>
              </a:solidFill>
              <a:latin typeface="Arial"/>
              <a:cs typeface="Arial"/>
            </a:endParaRPr>
          </a:p>
          <a:p>
            <a:pPr marL="171450" indent="-171450">
              <a:lnSpc>
                <a:spcPct val="60000"/>
              </a:lnSpc>
              <a:buClr>
                <a:schemeClr val="bg1"/>
              </a:buClr>
              <a:buFont typeface="Wingdings" charset="2"/>
              <a:buChar char=""/>
            </a:pPr>
            <a:r>
              <a:rPr lang="en-GB" sz="1050" dirty="0">
                <a:solidFill>
                  <a:srgbClr val="D3D7EB"/>
                </a:solidFill>
                <a:latin typeface="Arial"/>
                <a:cs typeface="Arial"/>
              </a:rPr>
              <a:t>We also have the capability of Extreme Heavy Copper </a:t>
            </a:r>
            <a:r>
              <a:rPr lang="mr-IN" sz="1050" dirty="0">
                <a:solidFill>
                  <a:srgbClr val="D3D7EB"/>
                </a:solidFill>
                <a:latin typeface="Arial"/>
                <a:cs typeface="Arial"/>
              </a:rPr>
              <a:t>–</a:t>
            </a:r>
            <a:r>
              <a:rPr lang="en-GB" sz="1050" dirty="0">
                <a:solidFill>
                  <a:srgbClr val="D3D7EB"/>
                </a:solidFill>
                <a:latin typeface="Arial"/>
                <a:cs typeface="Arial"/>
              </a:rPr>
              <a:t> up to 57oz (2mm) per layer for 2 layer applications</a:t>
            </a:r>
            <a:endParaRPr lang="en-GB" sz="1050" dirty="0">
              <a:solidFill>
                <a:srgbClr val="D3D7EB"/>
              </a:solidFill>
            </a:endParaRPr>
          </a:p>
          <a:p>
            <a:pPr marL="171450" indent="-171450">
              <a:lnSpc>
                <a:spcPct val="60000"/>
              </a:lnSpc>
              <a:buClr>
                <a:schemeClr val="bg1"/>
              </a:buClr>
              <a:buFont typeface="Wingdings" charset="2"/>
              <a:buChar char=""/>
            </a:pPr>
            <a:endParaRPr lang="en-GB" sz="1050" dirty="0">
              <a:solidFill>
                <a:srgbClr val="D3D7EB"/>
              </a:solidFill>
              <a:latin typeface="Arial"/>
              <a:cs typeface="Arial"/>
            </a:endParaRPr>
          </a:p>
          <a:p>
            <a:pPr marL="171450" indent="-171450">
              <a:lnSpc>
                <a:spcPct val="60000"/>
              </a:lnSpc>
              <a:buClr>
                <a:schemeClr val="bg1"/>
              </a:buClr>
              <a:buFont typeface="Wingdings" charset="2"/>
              <a:buChar char=""/>
            </a:pPr>
            <a:r>
              <a:rPr lang="en-GB" sz="1050" dirty="0">
                <a:solidFill>
                  <a:srgbClr val="D3D7EB"/>
                </a:solidFill>
                <a:latin typeface="Arial"/>
                <a:cs typeface="Arial"/>
              </a:rPr>
              <a:t>The construction of a heavy copper circuit give boards a number of benefits</a:t>
            </a:r>
          </a:p>
          <a:p>
            <a:pPr marL="171450" indent="-171450">
              <a:lnSpc>
                <a:spcPct val="60000"/>
              </a:lnSpc>
              <a:buClr>
                <a:schemeClr val="bg1"/>
              </a:buClr>
              <a:buFont typeface="Wingdings" charset="2"/>
              <a:buChar char=""/>
            </a:pPr>
            <a:endParaRPr lang="en-GB" sz="1050" dirty="0">
              <a:solidFill>
                <a:schemeClr val="bg1"/>
              </a:solidFill>
              <a:latin typeface="Arial" panose="020B0604020202020204" pitchFamily="34" charset="0"/>
              <a:cs typeface="Arial" panose="020B0604020202020204" pitchFamily="34" charset="0"/>
            </a:endParaRPr>
          </a:p>
          <a:p>
            <a:pPr marL="171450" indent="-171450">
              <a:lnSpc>
                <a:spcPct val="60000"/>
              </a:lnSpc>
              <a:buClr>
                <a:schemeClr val="bg1"/>
              </a:buClr>
              <a:buFont typeface="Wingdings" charset="2"/>
              <a:buChar char=""/>
            </a:pPr>
            <a:r>
              <a:rPr lang="en-GB" sz="1050" dirty="0">
                <a:solidFill>
                  <a:schemeClr val="bg1">
                    <a:lumMod val="85000"/>
                  </a:schemeClr>
                </a:solidFill>
                <a:latin typeface="Arial" panose="020B0604020202020204" pitchFamily="34" charset="0"/>
                <a:cs typeface="Arial" panose="020B0604020202020204" pitchFamily="34" charset="0"/>
              </a:rPr>
              <a:t>Different copper thicknesses on outer layers with imbedded copper for one flat planar level.</a:t>
            </a:r>
          </a:p>
          <a:p>
            <a:pPr marL="171450" indent="-171450">
              <a:lnSpc>
                <a:spcPct val="60000"/>
              </a:lnSpc>
              <a:buClr>
                <a:schemeClr val="bg1"/>
              </a:buClr>
              <a:buFont typeface="Wingdings" charset="2"/>
              <a:buChar char=""/>
            </a:pPr>
            <a:endParaRPr lang="en-GB" sz="1050" dirty="0">
              <a:solidFill>
                <a:srgbClr val="D3D7EB"/>
              </a:solidFill>
              <a:latin typeface="Arial"/>
              <a:cs typeface="Arial"/>
            </a:endParaRPr>
          </a:p>
        </p:txBody>
      </p:sp>
      <p:graphicFrame>
        <p:nvGraphicFramePr>
          <p:cNvPr id="10" name="Diagram 9"/>
          <p:cNvGraphicFramePr/>
          <p:nvPr>
            <p:extLst>
              <p:ext uri="{D42A27DB-BD31-4B8C-83A1-F6EECF244321}">
                <p14:modId xmlns:p14="http://schemas.microsoft.com/office/powerpoint/2010/main" val="3843270820"/>
              </p:ext>
            </p:extLst>
          </p:nvPr>
        </p:nvGraphicFramePr>
        <p:xfrm>
          <a:off x="399568" y="1970794"/>
          <a:ext cx="2978632" cy="18424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Left-Right Arrow 14"/>
          <p:cNvSpPr/>
          <p:nvPr/>
        </p:nvSpPr>
        <p:spPr>
          <a:xfrm>
            <a:off x="531733" y="3431798"/>
            <a:ext cx="2719467" cy="239120"/>
          </a:xfrm>
          <a:prstGeom prst="leftRightArrow">
            <a:avLst/>
          </a:prstGeom>
          <a:solidFill>
            <a:srgbClr val="2587CC"/>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graphicFrame>
        <p:nvGraphicFramePr>
          <p:cNvPr id="19" name="Diagram 18"/>
          <p:cNvGraphicFramePr/>
          <p:nvPr>
            <p:extLst>
              <p:ext uri="{D42A27DB-BD31-4B8C-83A1-F6EECF244321}">
                <p14:modId xmlns:p14="http://schemas.microsoft.com/office/powerpoint/2010/main" val="2504193103"/>
              </p:ext>
            </p:extLst>
          </p:nvPr>
        </p:nvGraphicFramePr>
        <p:xfrm>
          <a:off x="399568" y="3865695"/>
          <a:ext cx="2978632" cy="184930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0" name="Left-Right Arrow 19"/>
          <p:cNvSpPr/>
          <p:nvPr/>
        </p:nvSpPr>
        <p:spPr>
          <a:xfrm>
            <a:off x="533405" y="5347290"/>
            <a:ext cx="2717795" cy="239120"/>
          </a:xfrm>
          <a:prstGeom prst="leftRightArrow">
            <a:avLst/>
          </a:prstGeom>
          <a:solidFill>
            <a:srgbClr val="2587CC"/>
          </a:solidFill>
        </p:spPr>
        <p:style>
          <a:lnRef idx="0">
            <a:schemeClr val="lt1">
              <a:hueOff val="0"/>
              <a:satOff val="0"/>
              <a:lumOff val="0"/>
              <a:alphaOff val="0"/>
            </a:schemeClr>
          </a:lnRef>
          <a:fillRef idx="3">
            <a:scrgbClr r="0" g="0" b="0"/>
          </a:fillRef>
          <a:effectRef idx="2">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graphicFrame>
        <p:nvGraphicFramePr>
          <p:cNvPr id="12" name="Table 11">
            <a:extLst>
              <a:ext uri="{FF2B5EF4-FFF2-40B4-BE49-F238E27FC236}">
                <a16:creationId xmlns:a16="http://schemas.microsoft.com/office/drawing/2014/main" id="{DB34E322-A08A-43DF-8452-6924DD973072}"/>
              </a:ext>
            </a:extLst>
          </p:cNvPr>
          <p:cNvGraphicFramePr>
            <a:graphicFrameLocks noGrp="1"/>
          </p:cNvGraphicFramePr>
          <p:nvPr>
            <p:extLst>
              <p:ext uri="{D42A27DB-BD31-4B8C-83A1-F6EECF244321}">
                <p14:modId xmlns:p14="http://schemas.microsoft.com/office/powerpoint/2010/main" val="2135032677"/>
              </p:ext>
            </p:extLst>
          </p:nvPr>
        </p:nvGraphicFramePr>
        <p:xfrm>
          <a:off x="3848113" y="2582332"/>
          <a:ext cx="2611953" cy="3004077"/>
        </p:xfrm>
        <a:graphic>
          <a:graphicData uri="http://schemas.openxmlformats.org/drawingml/2006/table">
            <a:tbl>
              <a:tblPr firstRow="1" bandRow="1">
                <a:tableStyleId>{E8B1032C-EA38-4F05-BA0D-38AFFFC7BED3}</a:tableStyleId>
              </a:tblPr>
              <a:tblGrid>
                <a:gridCol w="2611953">
                  <a:extLst>
                    <a:ext uri="{9D8B030D-6E8A-4147-A177-3AD203B41FA5}">
                      <a16:colId xmlns:a16="http://schemas.microsoft.com/office/drawing/2014/main" val="444973301"/>
                    </a:ext>
                  </a:extLst>
                </a:gridCol>
              </a:tblGrid>
              <a:tr h="50753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rgbClr val="15477F"/>
                          </a:solidFill>
                        </a:rPr>
                        <a:t>1.00mm Copper Base Plate (28.5oz)</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5400" cmpd="sng">
                      <a:noFill/>
                    </a:lnB>
                    <a:solidFill>
                      <a:srgbClr val="E1CF8E"/>
                    </a:solidFill>
                  </a:tcPr>
                </a:tc>
                <a:extLst>
                  <a:ext uri="{0D108BD9-81ED-4DB2-BD59-A6C34878D82A}">
                    <a16:rowId xmlns:a16="http://schemas.microsoft.com/office/drawing/2014/main" val="433585537"/>
                  </a:ext>
                </a:extLst>
              </a:tr>
              <a:tr h="5897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rgbClr val="15477F"/>
                          </a:solidFill>
                        </a:rPr>
                        <a:t>1x Prepreg type = EM8271 106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936466"/>
                  </a:ext>
                </a:extLst>
              </a:tr>
              <a:tr h="72714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rgbClr val="15477F"/>
                          </a:solidFill>
                        </a:rPr>
                        <a:t>2.4mm Core H/H EM8271 (Etched off copper)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solidFill>
                      <a:srgbClr val="E1CF8D"/>
                    </a:solidFill>
                  </a:tcPr>
                </a:tc>
                <a:extLst>
                  <a:ext uri="{0D108BD9-81ED-4DB2-BD59-A6C34878D82A}">
                    <a16:rowId xmlns:a16="http://schemas.microsoft.com/office/drawing/2014/main" val="2933638189"/>
                  </a:ext>
                </a:extLst>
              </a:tr>
              <a:tr h="5897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rgbClr val="15477F"/>
                          </a:solidFill>
                        </a:rPr>
                        <a:t>1 x Prepreg type = EM8271 106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alpha val="20000"/>
                      </a:schemeClr>
                    </a:solidFill>
                  </a:tcPr>
                </a:tc>
                <a:extLst>
                  <a:ext uri="{0D108BD9-81ED-4DB2-BD59-A6C34878D82A}">
                    <a16:rowId xmlns:a16="http://schemas.microsoft.com/office/drawing/2014/main" val="1033316325"/>
                  </a:ext>
                </a:extLst>
              </a:tr>
              <a:tr h="5897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rgbClr val="15477F"/>
                          </a:solidFill>
                        </a:rPr>
                        <a:t>1.00mm Copper Base Plate (28.5oz)</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E1CF8E"/>
                    </a:solidFill>
                  </a:tcPr>
                </a:tc>
                <a:extLst>
                  <a:ext uri="{0D108BD9-81ED-4DB2-BD59-A6C34878D82A}">
                    <a16:rowId xmlns:a16="http://schemas.microsoft.com/office/drawing/2014/main" val="539809481"/>
                  </a:ext>
                </a:extLst>
              </a:tr>
            </a:tbl>
          </a:graphicData>
        </a:graphic>
      </p:graphicFrame>
      <p:sp>
        <p:nvSpPr>
          <p:cNvPr id="3" name="Oval 2">
            <a:extLst>
              <a:ext uri="{FF2B5EF4-FFF2-40B4-BE49-F238E27FC236}">
                <a16:creationId xmlns:a16="http://schemas.microsoft.com/office/drawing/2014/main" id="{5C0267FD-3B18-BEE8-3D08-37F9F00D3337}"/>
              </a:ext>
            </a:extLst>
          </p:cNvPr>
          <p:cNvSpPr/>
          <p:nvPr/>
        </p:nvSpPr>
        <p:spPr>
          <a:xfrm>
            <a:off x="108642" y="5833537"/>
            <a:ext cx="1303699" cy="945302"/>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8" name="Imatge 7">
            <a:extLst>
              <a:ext uri="{FF2B5EF4-FFF2-40B4-BE49-F238E27FC236}">
                <a16:creationId xmlns:a16="http://schemas.microsoft.com/office/drawing/2014/main" id="{5A45135A-D67A-9E21-DA1A-AB61E3D25851}"/>
              </a:ext>
            </a:extLst>
          </p:cNvPr>
          <p:cNvPicPr>
            <a:picLocks noChangeAspect="1"/>
          </p:cNvPicPr>
          <p:nvPr/>
        </p:nvPicPr>
        <p:blipFill>
          <a:blip r:embed="rId16"/>
          <a:stretch>
            <a:fillRect/>
          </a:stretch>
        </p:blipFill>
        <p:spPr>
          <a:xfrm>
            <a:off x="155733" y="5875191"/>
            <a:ext cx="1178174" cy="848381"/>
          </a:xfrm>
          <a:prstGeom prst="rect">
            <a:avLst/>
          </a:prstGeom>
        </p:spPr>
      </p:pic>
      <p:sp>
        <p:nvSpPr>
          <p:cNvPr id="11" name="TextBox 15">
            <a:extLst>
              <a:ext uri="{FF2B5EF4-FFF2-40B4-BE49-F238E27FC236}">
                <a16:creationId xmlns:a16="http://schemas.microsoft.com/office/drawing/2014/main" id="{5A8CB787-44F4-A425-E3F6-7226E7F700B7}"/>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17">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17">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3" name="TextBox 5">
            <a:extLst>
              <a:ext uri="{FF2B5EF4-FFF2-40B4-BE49-F238E27FC236}">
                <a16:creationId xmlns:a16="http://schemas.microsoft.com/office/drawing/2014/main" id="{10751BA8-2C3B-D457-BC30-3BDABE494C79}"/>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309219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1000"/>
                            </p:stCondLst>
                            <p:childTnLst>
                              <p:par>
                                <p:cTn id="43" presetID="55"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000" fill="hold"/>
                                        <p:tgtEl>
                                          <p:spTgt spid="15"/>
                                        </p:tgtEl>
                                        <p:attrNameLst>
                                          <p:attrName>ppt_w</p:attrName>
                                        </p:attrNameLst>
                                      </p:cBhvr>
                                      <p:tavLst>
                                        <p:tav tm="0">
                                          <p:val>
                                            <p:strVal val="#ppt_w*0.70"/>
                                          </p:val>
                                        </p:tav>
                                        <p:tav tm="100000">
                                          <p:val>
                                            <p:strVal val="#ppt_w"/>
                                          </p:val>
                                        </p:tav>
                                      </p:tavLst>
                                    </p:anim>
                                    <p:anim calcmode="lin" valueType="num">
                                      <p:cBhvr>
                                        <p:cTn id="46" dur="2000" fill="hold"/>
                                        <p:tgtEl>
                                          <p:spTgt spid="15"/>
                                        </p:tgtEl>
                                        <p:attrNameLst>
                                          <p:attrName>ppt_h</p:attrName>
                                        </p:attrNameLst>
                                      </p:cBhvr>
                                      <p:tavLst>
                                        <p:tav tm="0">
                                          <p:val>
                                            <p:strVal val="#ppt_h"/>
                                          </p:val>
                                        </p:tav>
                                        <p:tav tm="100000">
                                          <p:val>
                                            <p:strVal val="#ppt_h"/>
                                          </p:val>
                                        </p:tav>
                                      </p:tavLst>
                                    </p:anim>
                                    <p:animEffect transition="in" filter="fade">
                                      <p:cBhvr>
                                        <p:cTn id="47" dur="20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55"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2000" fill="hold"/>
                                        <p:tgtEl>
                                          <p:spTgt spid="20"/>
                                        </p:tgtEl>
                                        <p:attrNameLst>
                                          <p:attrName>ppt_w</p:attrName>
                                        </p:attrNameLst>
                                      </p:cBhvr>
                                      <p:tavLst>
                                        <p:tav tm="0">
                                          <p:val>
                                            <p:strVal val="#ppt_w*0.70"/>
                                          </p:val>
                                        </p:tav>
                                        <p:tav tm="100000">
                                          <p:val>
                                            <p:strVal val="#ppt_w"/>
                                          </p:val>
                                        </p:tav>
                                      </p:tavLst>
                                    </p:anim>
                                    <p:anim calcmode="lin" valueType="num">
                                      <p:cBhvr>
                                        <p:cTn id="54" dur="2000" fill="hold"/>
                                        <p:tgtEl>
                                          <p:spTgt spid="20"/>
                                        </p:tgtEl>
                                        <p:attrNameLst>
                                          <p:attrName>ppt_h</p:attrName>
                                        </p:attrNameLst>
                                      </p:cBhvr>
                                      <p:tavLst>
                                        <p:tav tm="0">
                                          <p:val>
                                            <p:strVal val="#ppt_h"/>
                                          </p:val>
                                        </p:tav>
                                        <p:tav tm="100000">
                                          <p:val>
                                            <p:strVal val="#ppt_h"/>
                                          </p:val>
                                        </p:tav>
                                      </p:tavLst>
                                    </p:anim>
                                    <p:animEffect transition="in" filter="fade">
                                      <p:cBhvr>
                                        <p:cTn id="55" dur="2000"/>
                                        <p:tgtEl>
                                          <p:spTgt spid="20"/>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0" grpId="0">
        <p:bldAsOne/>
      </p:bldGraphic>
      <p:bldGraphic spid="1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tal-clad-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HEADLINE-CURV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17" y="-276490"/>
            <a:ext cx="2542667" cy="765689"/>
          </a:xfrm>
          <a:prstGeom prst="rect">
            <a:avLst/>
          </a:prstGeom>
        </p:spPr>
      </p:pic>
      <p:sp>
        <p:nvSpPr>
          <p:cNvPr id="5" name="TextBox 4"/>
          <p:cNvSpPr txBox="1"/>
          <p:nvPr/>
        </p:nvSpPr>
        <p:spPr>
          <a:xfrm>
            <a:off x="399568" y="109027"/>
            <a:ext cx="1695889" cy="338554"/>
          </a:xfrm>
          <a:prstGeom prst="rect">
            <a:avLst/>
          </a:prstGeom>
          <a:noFill/>
        </p:spPr>
        <p:txBody>
          <a:bodyPr wrap="square" rtlCol="0">
            <a:spAutoFit/>
          </a:bodyPr>
          <a:lstStyle/>
          <a:p>
            <a:r>
              <a:rPr lang="en-US" sz="1600" dirty="0">
                <a:solidFill>
                  <a:schemeClr val="bg1"/>
                </a:solidFill>
                <a:latin typeface="Arial"/>
                <a:cs typeface="Arial"/>
              </a:rPr>
              <a:t>CAPABILITIES</a:t>
            </a:r>
          </a:p>
        </p:txBody>
      </p:sp>
      <p:sp>
        <p:nvSpPr>
          <p:cNvPr id="7" name="TextBox 6"/>
          <p:cNvSpPr txBox="1"/>
          <p:nvPr/>
        </p:nvSpPr>
        <p:spPr>
          <a:xfrm>
            <a:off x="399568" y="520653"/>
            <a:ext cx="8332291" cy="2257624"/>
          </a:xfrm>
          <a:prstGeom prst="rect">
            <a:avLst/>
          </a:prstGeom>
          <a:solidFill>
            <a:srgbClr val="2587CC">
              <a:alpha val="50000"/>
            </a:srgbClr>
          </a:solidFill>
        </p:spPr>
        <p:txBody>
          <a:bodyPr wrap="square" lIns="432000" tIns="216000" bIns="144000" rtlCol="0">
            <a:spAutoFit/>
          </a:bodyPr>
          <a:lstStyle/>
          <a:p>
            <a:pPr>
              <a:buClr>
                <a:schemeClr val="bg1"/>
              </a:buClr>
            </a:pPr>
            <a:r>
              <a:rPr lang="en-GB" sz="1400" dirty="0">
                <a:solidFill>
                  <a:schemeClr val="bg1"/>
                </a:solidFill>
                <a:latin typeface="Arial"/>
                <a:cs typeface="Arial"/>
              </a:rPr>
              <a:t>Metal Clad PCBs </a:t>
            </a:r>
            <a:r>
              <a:rPr lang="mr-IN" sz="1400" dirty="0">
                <a:solidFill>
                  <a:schemeClr val="bg1"/>
                </a:solidFill>
                <a:latin typeface="Arial"/>
                <a:cs typeface="Arial"/>
              </a:rPr>
              <a:t>–</a:t>
            </a:r>
            <a:r>
              <a:rPr lang="en-GB" sz="1400" dirty="0">
                <a:solidFill>
                  <a:schemeClr val="bg1"/>
                </a:solidFill>
                <a:latin typeface="Arial"/>
                <a:cs typeface="Arial"/>
              </a:rPr>
              <a:t> Thermally Conductive</a:t>
            </a:r>
          </a:p>
          <a:p>
            <a:pPr>
              <a:buClr>
                <a:schemeClr val="bg1"/>
              </a:buClr>
            </a:pPr>
            <a:endParaRPr lang="en-GB" sz="1100" dirty="0">
              <a:solidFill>
                <a:srgbClr val="D3D7EB"/>
              </a:solidFill>
              <a:latin typeface="Arial"/>
              <a:cs typeface="Arial"/>
            </a:endParaRPr>
          </a:p>
          <a:p>
            <a:pPr marL="285750" indent="-285750">
              <a:lnSpc>
                <a:spcPct val="150000"/>
              </a:lnSpc>
              <a:buClr>
                <a:schemeClr val="bg1"/>
              </a:buClr>
              <a:buFont typeface="Wingdings" charset="2"/>
              <a:buChar char=""/>
            </a:pPr>
            <a:r>
              <a:rPr lang="en-GB" sz="1100" dirty="0">
                <a:solidFill>
                  <a:srgbClr val="D3D7EB"/>
                </a:solidFill>
                <a:latin typeface="Arial"/>
                <a:cs typeface="Arial"/>
              </a:rPr>
              <a:t>Efficient heat transfer from component to heat sink.</a:t>
            </a:r>
          </a:p>
          <a:p>
            <a:pPr marL="285750" indent="-285750">
              <a:lnSpc>
                <a:spcPct val="150000"/>
              </a:lnSpc>
              <a:buClr>
                <a:schemeClr val="bg1"/>
              </a:buClr>
              <a:buFont typeface="Wingdings" charset="2"/>
              <a:buChar char=""/>
            </a:pPr>
            <a:r>
              <a:rPr lang="en-GB" sz="1100" dirty="0">
                <a:solidFill>
                  <a:srgbClr val="D3D7EB"/>
                </a:solidFill>
                <a:latin typeface="Arial"/>
                <a:cs typeface="Arial"/>
              </a:rPr>
              <a:t>Aluminium or Copper based substrates with an electrically insulating, thermally conductive dielectric layer.</a:t>
            </a:r>
          </a:p>
          <a:p>
            <a:pPr marL="285750" indent="-285750">
              <a:lnSpc>
                <a:spcPct val="150000"/>
              </a:lnSpc>
              <a:buClr>
                <a:schemeClr val="bg1"/>
              </a:buClr>
              <a:buFont typeface="Wingdings" charset="2"/>
              <a:buChar char=""/>
            </a:pPr>
            <a:r>
              <a:rPr lang="en-GB" sz="1100" dirty="0">
                <a:solidFill>
                  <a:srgbClr val="D3D7EB"/>
                </a:solidFill>
                <a:latin typeface="Arial"/>
                <a:cs typeface="Arial"/>
              </a:rPr>
              <a:t>Thermal Conductivity options ranging from 1W/</a:t>
            </a:r>
            <a:r>
              <a:rPr lang="en-GB" sz="1100" dirty="0" err="1">
                <a:solidFill>
                  <a:srgbClr val="D3D7EB"/>
                </a:solidFill>
                <a:latin typeface="Arial"/>
                <a:cs typeface="Arial"/>
              </a:rPr>
              <a:t>mK</a:t>
            </a:r>
            <a:r>
              <a:rPr lang="en-GB" sz="1100" dirty="0">
                <a:solidFill>
                  <a:srgbClr val="D3D7EB"/>
                </a:solidFill>
                <a:latin typeface="Arial"/>
                <a:cs typeface="Arial"/>
              </a:rPr>
              <a:t> to 9W/</a:t>
            </a:r>
            <a:r>
              <a:rPr lang="en-GB" sz="1100" dirty="0" err="1">
                <a:solidFill>
                  <a:srgbClr val="D3D7EB"/>
                </a:solidFill>
                <a:latin typeface="Arial"/>
                <a:cs typeface="Arial"/>
              </a:rPr>
              <a:t>mK</a:t>
            </a:r>
            <a:endParaRPr lang="en-GB" sz="1100" dirty="0">
              <a:solidFill>
                <a:srgbClr val="D3D7EB"/>
              </a:solidFill>
              <a:latin typeface="Arial"/>
              <a:cs typeface="Arial"/>
            </a:endParaRPr>
          </a:p>
          <a:p>
            <a:pPr marL="285750" indent="-285750">
              <a:lnSpc>
                <a:spcPct val="150000"/>
              </a:lnSpc>
              <a:buClr>
                <a:schemeClr val="bg1"/>
              </a:buClr>
              <a:buFont typeface="Wingdings" charset="2"/>
              <a:buChar char=""/>
            </a:pPr>
            <a:r>
              <a:rPr lang="en-GB" sz="1100" dirty="0">
                <a:solidFill>
                  <a:srgbClr val="D3D7EB"/>
                </a:solidFill>
                <a:latin typeface="Arial"/>
                <a:cs typeface="Arial"/>
              </a:rPr>
              <a:t>A range of material options: </a:t>
            </a:r>
            <a:r>
              <a:rPr lang="en-GB" sz="1100" dirty="0" err="1">
                <a:solidFill>
                  <a:srgbClr val="D3D7EB"/>
                </a:solidFill>
                <a:latin typeface="Arial"/>
                <a:cs typeface="Arial"/>
              </a:rPr>
              <a:t>Ventec</a:t>
            </a:r>
            <a:r>
              <a:rPr lang="en-GB" sz="1100" dirty="0">
                <a:solidFill>
                  <a:srgbClr val="D3D7EB"/>
                </a:solidFill>
                <a:latin typeface="Arial"/>
                <a:cs typeface="Arial"/>
              </a:rPr>
              <a:t>, Denka, </a:t>
            </a:r>
            <a:r>
              <a:rPr lang="en-GB" sz="1100" dirty="0" err="1">
                <a:solidFill>
                  <a:srgbClr val="D3D7EB"/>
                </a:solidFill>
                <a:latin typeface="Arial"/>
                <a:cs typeface="Arial"/>
              </a:rPr>
              <a:t>Bergquist</a:t>
            </a:r>
            <a:r>
              <a:rPr lang="en-GB" sz="1100" dirty="0">
                <a:solidFill>
                  <a:srgbClr val="D3D7EB"/>
                </a:solidFill>
                <a:latin typeface="Arial"/>
                <a:cs typeface="Arial"/>
              </a:rPr>
              <a:t>, Laird, Doosan etc.</a:t>
            </a:r>
          </a:p>
          <a:p>
            <a:pPr marL="285750" indent="-285750">
              <a:lnSpc>
                <a:spcPct val="150000"/>
              </a:lnSpc>
              <a:buClr>
                <a:schemeClr val="bg1"/>
              </a:buClr>
              <a:buFont typeface="Wingdings" charset="2"/>
              <a:buChar char=""/>
            </a:pPr>
            <a:r>
              <a:rPr lang="en-GB" sz="1100" dirty="0">
                <a:solidFill>
                  <a:srgbClr val="D3D7EB"/>
                </a:solidFill>
                <a:latin typeface="Arial"/>
                <a:cs typeface="Arial"/>
              </a:rPr>
              <a:t>Applications include: Automotive lighting and power, street lighting, hazardous area lighting, LED luminaires, high power.</a:t>
            </a:r>
          </a:p>
          <a:p>
            <a:pPr marL="285750" indent="-285750">
              <a:lnSpc>
                <a:spcPct val="150000"/>
              </a:lnSpc>
              <a:buClr>
                <a:schemeClr val="bg1"/>
              </a:buClr>
              <a:buFont typeface="Wingdings" charset="2"/>
              <a:buChar char=""/>
            </a:pPr>
            <a:r>
              <a:rPr lang="en-GB" sz="1100" dirty="0">
                <a:solidFill>
                  <a:srgbClr val="D3D7EB"/>
                </a:solidFill>
                <a:latin typeface="Arial"/>
                <a:cs typeface="Arial"/>
              </a:rPr>
              <a:t>Long boards capability – up to 1.5m in length</a:t>
            </a:r>
          </a:p>
        </p:txBody>
      </p:sp>
      <p:pic>
        <p:nvPicPr>
          <p:cNvPr id="8" name="Picture 7" descr="metal-clad-infographic-redraw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982" y="3219772"/>
            <a:ext cx="4436242" cy="2503699"/>
          </a:xfrm>
          <a:prstGeom prst="rect">
            <a:avLst/>
          </a:prstGeom>
        </p:spPr>
      </p:pic>
      <p:pic>
        <p:nvPicPr>
          <p:cNvPr id="14" name="Picture 13" descr="A circuit board&#10;&#10;Description automatically generated">
            <a:extLst>
              <a:ext uri="{FF2B5EF4-FFF2-40B4-BE49-F238E27FC236}">
                <a16:creationId xmlns:a16="http://schemas.microsoft.com/office/drawing/2014/main" id="{F2FD595C-6B2F-4466-B318-923DB9507AE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11377" y="3434656"/>
            <a:ext cx="4341089" cy="2411716"/>
          </a:xfrm>
          <a:prstGeom prst="rect">
            <a:avLst/>
          </a:prstGeom>
        </p:spPr>
      </p:pic>
      <p:sp>
        <p:nvSpPr>
          <p:cNvPr id="2" name="Oval 1">
            <a:extLst>
              <a:ext uri="{FF2B5EF4-FFF2-40B4-BE49-F238E27FC236}">
                <a16:creationId xmlns:a16="http://schemas.microsoft.com/office/drawing/2014/main" id="{5A529E44-7539-82FF-7640-0ADC8772EA92}"/>
              </a:ext>
            </a:extLst>
          </p:cNvPr>
          <p:cNvSpPr/>
          <p:nvPr/>
        </p:nvSpPr>
        <p:spPr>
          <a:xfrm>
            <a:off x="90535" y="5723471"/>
            <a:ext cx="1321806" cy="1071833"/>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3" name="Imatge 2">
            <a:extLst>
              <a:ext uri="{FF2B5EF4-FFF2-40B4-BE49-F238E27FC236}">
                <a16:creationId xmlns:a16="http://schemas.microsoft.com/office/drawing/2014/main" id="{9DB13D3F-1963-0AEE-625F-E7BA423975C1}"/>
              </a:ext>
            </a:extLst>
          </p:cNvPr>
          <p:cNvPicPr>
            <a:picLocks noChangeAspect="1"/>
          </p:cNvPicPr>
          <p:nvPr/>
        </p:nvPicPr>
        <p:blipFill>
          <a:blip r:embed="rId7"/>
          <a:stretch>
            <a:fillRect/>
          </a:stretch>
        </p:blipFill>
        <p:spPr>
          <a:xfrm>
            <a:off x="155733" y="5875191"/>
            <a:ext cx="1178174" cy="848381"/>
          </a:xfrm>
          <a:prstGeom prst="rect">
            <a:avLst/>
          </a:prstGeom>
        </p:spPr>
      </p:pic>
      <p:sp>
        <p:nvSpPr>
          <p:cNvPr id="10" name="TextBox 15">
            <a:extLst>
              <a:ext uri="{FF2B5EF4-FFF2-40B4-BE49-F238E27FC236}">
                <a16:creationId xmlns:a16="http://schemas.microsoft.com/office/drawing/2014/main" id="{32545051-5FE5-FDFD-9A11-C9C359408F53}"/>
              </a:ext>
            </a:extLst>
          </p:cNvPr>
          <p:cNvSpPr txBox="1"/>
          <p:nvPr/>
        </p:nvSpPr>
        <p:spPr>
          <a:xfrm>
            <a:off x="1740116" y="6006776"/>
            <a:ext cx="2389499" cy="646331"/>
          </a:xfrm>
          <a:prstGeom prst="rect">
            <a:avLst/>
          </a:prstGeom>
          <a:noFill/>
        </p:spPr>
        <p:txBody>
          <a:bodyPr wrap="square" rtlCol="0">
            <a:spAutoFit/>
          </a:bodyPr>
          <a:lstStyle/>
          <a:p>
            <a:r>
              <a:rPr lang="en-US" sz="1200" dirty="0">
                <a:solidFill>
                  <a:srgbClr val="FFFFFF"/>
                </a:solidFill>
                <a:latin typeface="Arial"/>
                <a:cs typeface="Arial"/>
              </a:rPr>
              <a:t>W: www.es.tclelektronika.com</a:t>
            </a:r>
          </a:p>
          <a:p>
            <a:r>
              <a:rPr lang="en-US" sz="1200" dirty="0">
                <a:solidFill>
                  <a:schemeClr val="bg1"/>
                </a:solidFill>
                <a:latin typeface="Arial"/>
                <a:cs typeface="Arial"/>
              </a:rPr>
              <a:t>E:  </a:t>
            </a:r>
            <a:r>
              <a:rPr lang="en-US" sz="1200" u="sng" dirty="0">
                <a:solidFill>
                  <a:schemeClr val="bg1"/>
                </a:solidFill>
                <a:latin typeface="Arial"/>
                <a:cs typeface="Arial"/>
                <a:hlinkClick r:id="rId8">
                  <a:extLst>
                    <a:ext uri="{A12FA001-AC4F-418D-AE19-62706E023703}">
                      <ahyp:hlinkClr xmlns:ahyp="http://schemas.microsoft.com/office/drawing/2018/hyperlinkcolor" val="tx"/>
                    </a:ext>
                  </a:extLst>
                </a:hlinkClick>
              </a:rPr>
              <a:t>m.bach</a:t>
            </a:r>
            <a:r>
              <a:rPr lang="en-US" sz="1200" dirty="0">
                <a:solidFill>
                  <a:schemeClr val="bg1"/>
                </a:solidFill>
                <a:latin typeface="Arial"/>
                <a:cs typeface="Arial"/>
                <a:hlinkClick r:id="rId8">
                  <a:extLst>
                    <a:ext uri="{A12FA001-AC4F-418D-AE19-62706E023703}">
                      <ahyp:hlinkClr xmlns:ahyp="http://schemas.microsoft.com/office/drawing/2018/hyperlinkcolor" val="tx"/>
                    </a:ext>
                  </a:extLst>
                </a:hlinkClick>
              </a:rPr>
              <a:t>@tclelektronika.com</a:t>
            </a:r>
            <a:endParaRPr lang="en-US" sz="1200" dirty="0">
              <a:solidFill>
                <a:schemeClr val="bg1"/>
              </a:solidFill>
              <a:latin typeface="Arial"/>
              <a:cs typeface="Arial"/>
            </a:endParaRPr>
          </a:p>
          <a:p>
            <a:r>
              <a:rPr lang="en-US" sz="1200" dirty="0">
                <a:solidFill>
                  <a:schemeClr val="bg1"/>
                </a:solidFill>
                <a:latin typeface="Arial"/>
                <a:cs typeface="Arial"/>
              </a:rPr>
              <a:t>     </a:t>
            </a:r>
            <a:r>
              <a:rPr lang="en-US" sz="1200" u="sng" dirty="0">
                <a:solidFill>
                  <a:schemeClr val="bg1"/>
                </a:solidFill>
                <a:latin typeface="Arial"/>
                <a:cs typeface="Arial"/>
              </a:rPr>
              <a:t>r.miras@tclelektronika.com</a:t>
            </a:r>
            <a:endParaRPr lang="en-US" sz="1200" dirty="0">
              <a:solidFill>
                <a:srgbClr val="FFFFFF"/>
              </a:solidFill>
              <a:latin typeface="Arial Bold"/>
              <a:cs typeface="Arial Bold"/>
            </a:endParaRPr>
          </a:p>
        </p:txBody>
      </p:sp>
      <p:sp>
        <p:nvSpPr>
          <p:cNvPr id="11" name="TextBox 5">
            <a:extLst>
              <a:ext uri="{FF2B5EF4-FFF2-40B4-BE49-F238E27FC236}">
                <a16:creationId xmlns:a16="http://schemas.microsoft.com/office/drawing/2014/main" id="{5C9C010A-BE5C-1E17-DF17-AC4CC3C6048E}"/>
              </a:ext>
            </a:extLst>
          </p:cNvPr>
          <p:cNvSpPr txBox="1"/>
          <p:nvPr/>
        </p:nvSpPr>
        <p:spPr>
          <a:xfrm>
            <a:off x="4119079" y="6097226"/>
            <a:ext cx="1905304" cy="523220"/>
          </a:xfrm>
          <a:prstGeom prst="rect">
            <a:avLst/>
          </a:prstGeom>
          <a:noFill/>
        </p:spPr>
        <p:txBody>
          <a:bodyPr wrap="square" rtlCol="0">
            <a:spAutoFit/>
          </a:bodyPr>
          <a:lstStyle/>
          <a:p>
            <a:r>
              <a:rPr lang="en-US" sz="1400" b="1" dirty="0">
                <a:solidFill>
                  <a:schemeClr val="bg1"/>
                </a:solidFill>
                <a:latin typeface="Arial"/>
                <a:cs typeface="Arial"/>
              </a:rPr>
              <a:t>T: </a:t>
            </a:r>
            <a:r>
              <a:rPr lang="en-GB" sz="1400" b="1" i="0" u="none" strike="noStrike" dirty="0">
                <a:solidFill>
                  <a:schemeClr val="bg1"/>
                </a:solidFill>
                <a:effectLst/>
                <a:latin typeface="Arial" panose="020B0604020202020204" pitchFamily="34" charset="0"/>
              </a:rPr>
              <a:t>+34-671306818</a:t>
            </a:r>
          </a:p>
          <a:p>
            <a:r>
              <a:rPr lang="en-GB" sz="1400" b="1" dirty="0">
                <a:solidFill>
                  <a:schemeClr val="bg1"/>
                </a:solidFill>
                <a:latin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34-671306839</a:t>
            </a:r>
            <a:endParaRPr lang="en-US" b="1" dirty="0">
              <a:solidFill>
                <a:schemeClr val="bg1"/>
              </a:solidFill>
            </a:endParaRPr>
          </a:p>
        </p:txBody>
      </p:sp>
    </p:spTree>
    <p:extLst>
      <p:ext uri="{BB962C8B-B14F-4D97-AF65-F5344CB8AC3E}">
        <p14:creationId xmlns:p14="http://schemas.microsoft.com/office/powerpoint/2010/main" val="269698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fade">
                                      <p:cBhvr>
                                        <p:cTn id="50" dur="500"/>
                                        <p:tgtEl>
                                          <p:spTgt spid="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fade">
                                      <p:cBhvr>
                                        <p:cTn id="55"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spired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oAutofit/>
      </a:bodyPr>
      <a:lstStyle>
        <a:defPPr>
          <a:defRPr dirty="0" smtClean="0"/>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7874</TotalTime>
  <Words>1947</Words>
  <Application>Microsoft Office PowerPoint</Application>
  <PresentationFormat>On-screen Show (4:3)</PresentationFormat>
  <Paragraphs>247</Paragraphs>
  <Slides>15</Slides>
  <Notes>3</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15</vt:i4>
      </vt:variant>
    </vt:vector>
  </HeadingPairs>
  <TitlesOfParts>
    <vt:vector size="25" baseType="lpstr">
      <vt:lpstr>Aptos</vt:lpstr>
      <vt:lpstr>Arial</vt:lpstr>
      <vt:lpstr>Arial Bold</vt:lpstr>
      <vt:lpstr>Calibri</vt:lpstr>
      <vt:lpstr>Wingdings</vt:lpstr>
      <vt:lpstr>Custom Design</vt:lpstr>
      <vt:lpstr>1_Custom Design</vt:lpstr>
      <vt:lpstr>Aspired Black</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fiddes</dc:creator>
  <cp:lastModifiedBy>Tony Hawkins</cp:lastModifiedBy>
  <cp:revision>147</cp:revision>
  <cp:lastPrinted>2020-02-14T14:50:03Z</cp:lastPrinted>
  <dcterms:created xsi:type="dcterms:W3CDTF">2020-01-27T14:40:35Z</dcterms:created>
  <dcterms:modified xsi:type="dcterms:W3CDTF">2024-07-11T11:02:09Z</dcterms:modified>
</cp:coreProperties>
</file>